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20"/>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x="9144000" cy="6858000" type="screen4x3"/>
  <p:notesSz cx="6797675" cy="9926638"/>
  <p:embeddedFontLst>
    <p:embeddedFont>
      <p:font typeface="Comfortaa" panose="020B0604020202020204" charset="0"/>
      <p:regular r:id="rId21"/>
      <p:bold r:id="rId22"/>
    </p:embeddedFont>
    <p:embeddedFont>
      <p:font typeface="Lexend" panose="020B0604020202020204" charset="0"/>
      <p:regular r:id="rId23"/>
      <p:bold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E0777C9-A6F3-4AEB-A6E3-15F2535F97F9}">
  <a:tblStyle styleId="{DE0777C9-A6F3-4AEB-A6E3-15F2535F97F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3: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3: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4: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4: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2286f255b5_0_6: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g2286f255b5_0_6: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2df45090117_0_0: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g2df45090117_0_0: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2df45090117_0_7: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g2df45090117_0_7: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0: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10: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892226ede0_0_0: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g892226ede0_0_0: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8: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8: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286f255b5_0_10: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g2286f255b5_0_10: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2: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2: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2286f255b5_0_25:notes"/>
          <p:cNvSpPr txBox="1">
            <a:spLocks noGrp="1"/>
          </p:cNvSpPr>
          <p:nvPr>
            <p:ph type="body" idx="1"/>
          </p:nvPr>
        </p:nvSpPr>
        <p:spPr>
          <a:xfrm>
            <a:off x="679750" y="4715125"/>
            <a:ext cx="5438100" cy="4467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g2286f255b5_0_25: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5: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5: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2df4e2b80ae_0_0:notes"/>
          <p:cNvSpPr>
            <a:spLocks noGrp="1" noRot="1" noChangeAspect="1"/>
          </p:cNvSpPr>
          <p:nvPr>
            <p:ph type="sldImg" idx="2"/>
          </p:nvPr>
        </p:nvSpPr>
        <p:spPr>
          <a:xfrm>
            <a:off x="1133150" y="744475"/>
            <a:ext cx="4532100" cy="37224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2df4e2b80ae_0_0:notes"/>
          <p:cNvSpPr txBox="1">
            <a:spLocks noGrp="1"/>
          </p:cNvSpPr>
          <p:nvPr>
            <p:ph type="body" idx="1"/>
          </p:nvPr>
        </p:nvSpPr>
        <p:spPr>
          <a:xfrm>
            <a:off x="679750" y="4715125"/>
            <a:ext cx="5438100" cy="446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1:notes"/>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685800" y="2130425"/>
            <a:ext cx="7772400" cy="14700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13" name="Google Shape;13;p2"/>
          <p:cNvSpPr txBox="1">
            <a:spLocks noGrp="1"/>
          </p:cNvSpPr>
          <p:nvPr>
            <p:ph type="subTitle" idx="1"/>
          </p:nvPr>
        </p:nvSpPr>
        <p:spPr>
          <a:xfrm>
            <a:off x="1371600" y="3886200"/>
            <a:ext cx="6400800" cy="1752600"/>
          </a:xfrm>
          <a:prstGeom prst="rect">
            <a:avLst/>
          </a:prstGeom>
          <a:noFill/>
          <a:ln>
            <a:noFill/>
          </a:ln>
        </p:spPr>
        <p:txBody>
          <a:bodyPr spcFirstLastPara="1" wrap="square" lIns="91425" tIns="91425" rIns="91425" bIns="91425" anchor="t" anchorCtr="0">
            <a:noAutofit/>
          </a:bodyPr>
          <a:lstStyle>
            <a:lvl1pPr marL="0" marR="0" lvl="0" indent="0" algn="ctr" rtl="0">
              <a:spcBef>
                <a:spcPts val="640"/>
              </a:spcBef>
              <a:spcAft>
                <a:spcPts val="0"/>
              </a:spcAft>
              <a:buClr>
                <a:srgbClr val="888888"/>
              </a:buClr>
              <a:buSzPts val="3200"/>
              <a:buFont typeface="Arial"/>
              <a:buNone/>
              <a:defRPr sz="3200" b="0" i="0" u="none" strike="noStrike" cap="none">
                <a:solidFill>
                  <a:srgbClr val="888888"/>
                </a:solidFill>
                <a:latin typeface="Calibri"/>
                <a:ea typeface="Calibri"/>
                <a:cs typeface="Calibri"/>
                <a:sym typeface="Calibri"/>
              </a:defRPr>
            </a:lvl1pPr>
            <a:lvl2pPr marL="457200" marR="0" lvl="1" indent="0" algn="ctr" rtl="0">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288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14" name="Google Shape;14;p2"/>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 name="Google Shape;16;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19" name="Google Shape;19;p3"/>
          <p:cNvSpPr txBox="1">
            <a:spLocks noGrp="1"/>
          </p:cNvSpPr>
          <p:nvPr>
            <p:ph type="body" idx="1"/>
          </p:nvPr>
        </p:nvSpPr>
        <p:spPr>
          <a:xfrm>
            <a:off x="457200" y="1600200"/>
            <a:ext cx="8229600" cy="4525963"/>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20" name="Google Shape;20;p3"/>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1" name="Google Shape;21;p3"/>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2" name="Google Shape;22;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722313" y="4406900"/>
            <a:ext cx="7772400" cy="1362075"/>
          </a:xfrm>
          <a:prstGeom prst="rect">
            <a:avLst/>
          </a:prstGeom>
          <a:noFill/>
          <a:ln>
            <a:noFill/>
          </a:ln>
        </p:spPr>
        <p:txBody>
          <a:bodyPr spcFirstLastPara="1" wrap="square" lIns="91425" tIns="91425" rIns="91425" bIns="91425" anchor="t" anchorCtr="0">
            <a:noAutofit/>
          </a:bodyPr>
          <a:lstStyle>
            <a:lvl1pPr marL="0" marR="0" lvl="0" indent="0" algn="l" rtl="0">
              <a:spcBef>
                <a:spcPts val="0"/>
              </a:spcBef>
              <a:spcAft>
                <a:spcPts val="0"/>
              </a:spcAft>
              <a:buClr>
                <a:schemeClr val="dk1"/>
              </a:buClr>
              <a:buSzPts val="1400"/>
              <a:buFont typeface="Calibri"/>
              <a:buNone/>
              <a:defRPr sz="4000" b="1"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25" name="Google Shape;25;p4"/>
          <p:cNvSpPr txBox="1">
            <a:spLocks noGrp="1"/>
          </p:cNvSpPr>
          <p:nvPr>
            <p:ph type="body" idx="1"/>
          </p:nvPr>
        </p:nvSpPr>
        <p:spPr>
          <a:xfrm>
            <a:off x="722313" y="2906713"/>
            <a:ext cx="7772400" cy="1500187"/>
          </a:xfrm>
          <a:prstGeom prst="rect">
            <a:avLst/>
          </a:prstGeom>
          <a:noFill/>
          <a:ln>
            <a:noFill/>
          </a:ln>
        </p:spPr>
        <p:txBody>
          <a:bodyPr spcFirstLastPara="1" wrap="square" lIns="91425" tIns="91425" rIns="91425" bIns="91425" anchor="b" anchorCtr="0">
            <a:noAutofit/>
          </a:bodyPr>
          <a:lstStyle>
            <a:lvl1pPr marL="457200" marR="0" lvl="0" indent="-228600" algn="l" rtl="0">
              <a:spcBef>
                <a:spcPts val="400"/>
              </a:spcBef>
              <a:spcAft>
                <a:spcPts val="0"/>
              </a:spcAft>
              <a:buClr>
                <a:srgbClr val="888888"/>
              </a:buClr>
              <a:buSzPts val="3200"/>
              <a:buFont typeface="Arial"/>
              <a:buNone/>
              <a:defRPr sz="2000" b="0" i="0" u="none" strike="noStrike" cap="none">
                <a:solidFill>
                  <a:srgbClr val="888888"/>
                </a:solidFill>
                <a:latin typeface="Calibri"/>
                <a:ea typeface="Calibri"/>
                <a:cs typeface="Calibri"/>
                <a:sym typeface="Calibri"/>
              </a:defRPr>
            </a:lvl1pPr>
            <a:lvl2pPr marL="914400" marR="0" lvl="1" indent="-228600" algn="l" rtl="0">
              <a:spcBef>
                <a:spcPts val="360"/>
              </a:spcBef>
              <a:spcAft>
                <a:spcPts val="0"/>
              </a:spcAft>
              <a:buClr>
                <a:srgbClr val="888888"/>
              </a:buClr>
              <a:buSzPts val="2800"/>
              <a:buFont typeface="Arial"/>
              <a:buNone/>
              <a:defRPr sz="1800" b="0" i="0" u="none" strike="noStrike" cap="none">
                <a:solidFill>
                  <a:srgbClr val="888888"/>
                </a:solidFill>
                <a:latin typeface="Calibri"/>
                <a:ea typeface="Calibri"/>
                <a:cs typeface="Calibri"/>
                <a:sym typeface="Calibri"/>
              </a:defRPr>
            </a:lvl2pPr>
            <a:lvl3pPr marL="1371600" marR="0" lvl="2" indent="-228600" algn="l" rtl="0">
              <a:spcBef>
                <a:spcPts val="320"/>
              </a:spcBef>
              <a:spcAft>
                <a:spcPts val="0"/>
              </a:spcAft>
              <a:buClr>
                <a:srgbClr val="888888"/>
              </a:buClr>
              <a:buSzPts val="2400"/>
              <a:buFont typeface="Arial"/>
              <a:buNone/>
              <a:defRPr sz="1600" b="0" i="0" u="none" strike="noStrike" cap="none">
                <a:solidFill>
                  <a:srgbClr val="888888"/>
                </a:solidFill>
                <a:latin typeface="Calibri"/>
                <a:ea typeface="Calibri"/>
                <a:cs typeface="Calibri"/>
                <a:sym typeface="Calibri"/>
              </a:defRPr>
            </a:lvl3pPr>
            <a:lvl4pPr marL="1828800" marR="0" lvl="3" indent="-228600" algn="l" rtl="0">
              <a:spcBef>
                <a:spcPts val="280"/>
              </a:spcBef>
              <a:spcAft>
                <a:spcPts val="0"/>
              </a:spcAft>
              <a:buClr>
                <a:srgbClr val="888888"/>
              </a:buClr>
              <a:buSzPts val="2000"/>
              <a:buFont typeface="Arial"/>
              <a:buNone/>
              <a:defRPr sz="1400" b="0" i="0" u="none" strike="noStrike" cap="none">
                <a:solidFill>
                  <a:srgbClr val="888888"/>
                </a:solidFill>
                <a:latin typeface="Calibri"/>
                <a:ea typeface="Calibri"/>
                <a:cs typeface="Calibri"/>
                <a:sym typeface="Calibri"/>
              </a:defRPr>
            </a:lvl4pPr>
            <a:lvl5pPr marL="2286000" marR="0" lvl="4" indent="-228600" algn="l" rtl="0">
              <a:spcBef>
                <a:spcPts val="280"/>
              </a:spcBef>
              <a:spcAft>
                <a:spcPts val="0"/>
              </a:spcAft>
              <a:buClr>
                <a:srgbClr val="888888"/>
              </a:buClr>
              <a:buSzPts val="2000"/>
              <a:buFont typeface="Arial"/>
              <a:buNone/>
              <a:defRPr sz="1400" b="0" i="0" u="none" strike="noStrike" cap="none">
                <a:solidFill>
                  <a:srgbClr val="888888"/>
                </a:solidFill>
                <a:latin typeface="Calibri"/>
                <a:ea typeface="Calibri"/>
                <a:cs typeface="Calibri"/>
                <a:sym typeface="Calibri"/>
              </a:defRPr>
            </a:lvl5pPr>
            <a:lvl6pPr marL="2743200" marR="0" lvl="5" indent="-228600" algn="l" rtl="0">
              <a:spcBef>
                <a:spcPts val="280"/>
              </a:spcBef>
              <a:spcAft>
                <a:spcPts val="0"/>
              </a:spcAft>
              <a:buClr>
                <a:srgbClr val="888888"/>
              </a:buClr>
              <a:buSzPts val="2000"/>
              <a:buFont typeface="Arial"/>
              <a:buNone/>
              <a:defRPr sz="1400" b="0" i="0" u="none" strike="noStrike" cap="none">
                <a:solidFill>
                  <a:srgbClr val="888888"/>
                </a:solidFill>
                <a:latin typeface="Calibri"/>
                <a:ea typeface="Calibri"/>
                <a:cs typeface="Calibri"/>
                <a:sym typeface="Calibri"/>
              </a:defRPr>
            </a:lvl6pPr>
            <a:lvl7pPr marL="3200400" marR="0" lvl="6" indent="-228600" algn="l" rtl="0">
              <a:spcBef>
                <a:spcPts val="280"/>
              </a:spcBef>
              <a:spcAft>
                <a:spcPts val="0"/>
              </a:spcAft>
              <a:buClr>
                <a:srgbClr val="888888"/>
              </a:buClr>
              <a:buSzPts val="2000"/>
              <a:buFont typeface="Arial"/>
              <a:buNone/>
              <a:defRPr sz="1400" b="0" i="0" u="none" strike="noStrike" cap="none">
                <a:solidFill>
                  <a:srgbClr val="888888"/>
                </a:solidFill>
                <a:latin typeface="Calibri"/>
                <a:ea typeface="Calibri"/>
                <a:cs typeface="Calibri"/>
                <a:sym typeface="Calibri"/>
              </a:defRPr>
            </a:lvl7pPr>
            <a:lvl8pPr marL="3657600" marR="0" lvl="7" indent="-228600" algn="l" rtl="0">
              <a:spcBef>
                <a:spcPts val="280"/>
              </a:spcBef>
              <a:spcAft>
                <a:spcPts val="0"/>
              </a:spcAft>
              <a:buClr>
                <a:srgbClr val="888888"/>
              </a:buClr>
              <a:buSzPts val="2000"/>
              <a:buFont typeface="Arial"/>
              <a:buNone/>
              <a:defRPr sz="1400" b="0" i="0" u="none" strike="noStrike" cap="none">
                <a:solidFill>
                  <a:srgbClr val="888888"/>
                </a:solidFill>
                <a:latin typeface="Calibri"/>
                <a:ea typeface="Calibri"/>
                <a:cs typeface="Calibri"/>
                <a:sym typeface="Calibri"/>
              </a:defRPr>
            </a:lvl8pPr>
            <a:lvl9pPr marL="4114800" marR="0" lvl="8" indent="-228600" algn="l" rtl="0">
              <a:spcBef>
                <a:spcPts val="280"/>
              </a:spcBef>
              <a:spcAft>
                <a:spcPts val="0"/>
              </a:spcAft>
              <a:buClr>
                <a:srgbClr val="888888"/>
              </a:buClr>
              <a:buSzPts val="2000"/>
              <a:buFont typeface="Arial"/>
              <a:buNone/>
              <a:defRPr sz="1400" b="0" i="0" u="none" strike="noStrike" cap="none">
                <a:solidFill>
                  <a:srgbClr val="888888"/>
                </a:solidFill>
                <a:latin typeface="Calibri"/>
                <a:ea typeface="Calibri"/>
                <a:cs typeface="Calibri"/>
                <a:sym typeface="Calibri"/>
              </a:defRPr>
            </a:lvl9pPr>
          </a:lstStyle>
          <a:p>
            <a:endParaRPr/>
          </a:p>
        </p:txBody>
      </p:sp>
      <p:sp>
        <p:nvSpPr>
          <p:cNvPr id="26" name="Google Shape;26;p4"/>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7" name="Google Shape;27;p4"/>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8" name="Google Shape;28;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31" name="Google Shape;31;p5"/>
          <p:cNvSpPr txBox="1">
            <a:spLocks noGrp="1"/>
          </p:cNvSpPr>
          <p:nvPr>
            <p:ph type="body" idx="1"/>
          </p:nvPr>
        </p:nvSpPr>
        <p:spPr>
          <a:xfrm>
            <a:off x="457200" y="1600200"/>
            <a:ext cx="4038600" cy="4525963"/>
          </a:xfrm>
          <a:prstGeom prst="rect">
            <a:avLst/>
          </a:prstGeom>
          <a:noFill/>
          <a:ln>
            <a:noFill/>
          </a:ln>
        </p:spPr>
        <p:txBody>
          <a:bodyPr spcFirstLastPara="1" wrap="square" lIns="91425" tIns="91425" rIns="91425" bIns="91425" anchor="t" anchorCtr="0">
            <a:noAutofit/>
          </a:bodyPr>
          <a:lstStyle>
            <a:lvl1pPr marL="457200" marR="0" lvl="0"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2" name="Google Shape;32;p5"/>
          <p:cNvSpPr txBox="1">
            <a:spLocks noGrp="1"/>
          </p:cNvSpPr>
          <p:nvPr>
            <p:ph type="body" idx="2"/>
          </p:nvPr>
        </p:nvSpPr>
        <p:spPr>
          <a:xfrm>
            <a:off x="4648200" y="1600200"/>
            <a:ext cx="4038600" cy="4525963"/>
          </a:xfrm>
          <a:prstGeom prst="rect">
            <a:avLst/>
          </a:prstGeom>
          <a:noFill/>
          <a:ln>
            <a:noFill/>
          </a:ln>
        </p:spPr>
        <p:txBody>
          <a:bodyPr spcFirstLastPara="1" wrap="square" lIns="91425" tIns="91425" rIns="91425" bIns="91425" anchor="t" anchorCtr="0">
            <a:noAutofit/>
          </a:bodyPr>
          <a:lstStyle>
            <a:lvl1pPr marL="457200" marR="0" lvl="0"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3" name="Google Shape;33;p5"/>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4" name="Google Shape;34;p5"/>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5" name="Google Shape;35;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38" name="Google Shape;38;p6"/>
          <p:cNvSpPr txBox="1">
            <a:spLocks noGrp="1"/>
          </p:cNvSpPr>
          <p:nvPr>
            <p:ph type="body" idx="1"/>
          </p:nvPr>
        </p:nvSpPr>
        <p:spPr>
          <a:xfrm>
            <a:off x="457200" y="1535113"/>
            <a:ext cx="4040188" cy="639762"/>
          </a:xfrm>
          <a:prstGeom prst="rect">
            <a:avLst/>
          </a:prstGeom>
          <a:noFill/>
          <a:ln>
            <a:noFill/>
          </a:ln>
        </p:spPr>
        <p:txBody>
          <a:bodyPr spcFirstLastPara="1" wrap="square" lIns="91425" tIns="91425" rIns="91425" bIns="91425" anchor="b" anchorCtr="0">
            <a:noAutofit/>
          </a:bodyPr>
          <a:lstStyle>
            <a:lvl1pPr marL="457200" marR="0" lvl="0" indent="-228600" algn="l" rtl="0">
              <a:spcBef>
                <a:spcPts val="480"/>
              </a:spcBef>
              <a:spcAft>
                <a:spcPts val="0"/>
              </a:spcAft>
              <a:buClr>
                <a:schemeClr val="dk1"/>
              </a:buClr>
              <a:buSzPts val="32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spcBef>
                <a:spcPts val="360"/>
              </a:spcBef>
              <a:spcAft>
                <a:spcPts val="0"/>
              </a:spcAft>
              <a:buClr>
                <a:schemeClr val="dk1"/>
              </a:buClr>
              <a:buSzPts val="24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39" name="Google Shape;39;p6"/>
          <p:cNvSpPr txBox="1">
            <a:spLocks noGrp="1"/>
          </p:cNvSpPr>
          <p:nvPr>
            <p:ph type="body" idx="2"/>
          </p:nvPr>
        </p:nvSpPr>
        <p:spPr>
          <a:xfrm>
            <a:off x="457200" y="2174875"/>
            <a:ext cx="4040188" cy="3951288"/>
          </a:xfrm>
          <a:prstGeom prst="rect">
            <a:avLst/>
          </a:prstGeom>
          <a:noFill/>
          <a:ln>
            <a:noFill/>
          </a:ln>
        </p:spPr>
        <p:txBody>
          <a:bodyPr spcFirstLastPara="1" wrap="square" lIns="91425" tIns="91425" rIns="91425" bIns="91425" anchor="t" anchorCtr="0">
            <a:noAutofit/>
          </a:bodyPr>
          <a:lstStyle>
            <a:lvl1pPr marL="457200" marR="0" lvl="0"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1pPr>
            <a:lvl2pPr marL="914400" marR="0" lvl="1"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2pPr>
            <a:lvl3pPr marL="1371600" marR="0" lvl="2"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3pPr>
            <a:lvl4pPr marL="1828800" marR="0" lvl="3"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4pPr>
            <a:lvl5pPr marL="2286000" marR="0" lvl="4"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5pPr>
            <a:lvl6pPr marL="2743200" marR="0" lvl="5"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6pPr>
            <a:lvl7pPr marL="3200400" marR="0" lvl="6"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7pPr>
            <a:lvl8pPr marL="3657600" marR="0" lvl="7"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8pPr>
            <a:lvl9pPr marL="4114800" marR="0" lvl="8"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9pPr>
          </a:lstStyle>
          <a:p>
            <a:endParaRPr/>
          </a:p>
        </p:txBody>
      </p:sp>
      <p:sp>
        <p:nvSpPr>
          <p:cNvPr id="40" name="Google Shape;40;p6"/>
          <p:cNvSpPr txBox="1">
            <a:spLocks noGrp="1"/>
          </p:cNvSpPr>
          <p:nvPr>
            <p:ph type="body" idx="3"/>
          </p:nvPr>
        </p:nvSpPr>
        <p:spPr>
          <a:xfrm>
            <a:off x="4645025" y="1535113"/>
            <a:ext cx="4041775" cy="639762"/>
          </a:xfrm>
          <a:prstGeom prst="rect">
            <a:avLst/>
          </a:prstGeom>
          <a:noFill/>
          <a:ln>
            <a:noFill/>
          </a:ln>
        </p:spPr>
        <p:txBody>
          <a:bodyPr spcFirstLastPara="1" wrap="square" lIns="91425" tIns="91425" rIns="91425" bIns="91425" anchor="b" anchorCtr="0">
            <a:noAutofit/>
          </a:bodyPr>
          <a:lstStyle>
            <a:lvl1pPr marL="457200" marR="0" lvl="0" indent="-228600" algn="l" rtl="0">
              <a:spcBef>
                <a:spcPts val="480"/>
              </a:spcBef>
              <a:spcAft>
                <a:spcPts val="0"/>
              </a:spcAft>
              <a:buClr>
                <a:schemeClr val="dk1"/>
              </a:buClr>
              <a:buSzPts val="32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spcBef>
                <a:spcPts val="360"/>
              </a:spcBef>
              <a:spcAft>
                <a:spcPts val="0"/>
              </a:spcAft>
              <a:buClr>
                <a:schemeClr val="dk1"/>
              </a:buClr>
              <a:buSzPts val="24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spcBef>
                <a:spcPts val="320"/>
              </a:spcBef>
              <a:spcAft>
                <a:spcPts val="0"/>
              </a:spcAft>
              <a:buClr>
                <a:schemeClr val="dk1"/>
              </a:buClr>
              <a:buSzPts val="20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1" name="Google Shape;41;p6"/>
          <p:cNvSpPr txBox="1">
            <a:spLocks noGrp="1"/>
          </p:cNvSpPr>
          <p:nvPr>
            <p:ph type="body" idx="4"/>
          </p:nvPr>
        </p:nvSpPr>
        <p:spPr>
          <a:xfrm>
            <a:off x="4645025" y="2174875"/>
            <a:ext cx="4041775" cy="3951288"/>
          </a:xfrm>
          <a:prstGeom prst="rect">
            <a:avLst/>
          </a:prstGeom>
          <a:noFill/>
          <a:ln>
            <a:noFill/>
          </a:ln>
        </p:spPr>
        <p:txBody>
          <a:bodyPr spcFirstLastPara="1" wrap="square" lIns="91425" tIns="91425" rIns="91425" bIns="91425" anchor="t" anchorCtr="0">
            <a:noAutofit/>
          </a:bodyPr>
          <a:lstStyle>
            <a:lvl1pPr marL="457200" marR="0" lvl="0"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1pPr>
            <a:lvl2pPr marL="914400" marR="0" lvl="1"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2pPr>
            <a:lvl3pPr marL="1371600" marR="0" lvl="2" indent="-342900" algn="l" rtl="0">
              <a:spcBef>
                <a:spcPts val="36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3pPr>
            <a:lvl4pPr marL="1828800" marR="0" lvl="3"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4pPr>
            <a:lvl5pPr marL="2286000" marR="0" lvl="4"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5pPr>
            <a:lvl6pPr marL="2743200" marR="0" lvl="5"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6pPr>
            <a:lvl7pPr marL="3200400" marR="0" lvl="6"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7pPr>
            <a:lvl8pPr marL="3657600" marR="0" lvl="7"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8pPr>
            <a:lvl9pPr marL="4114800" marR="0" lvl="8" indent="-330200" algn="l" rtl="0">
              <a:spcBef>
                <a:spcPts val="32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9pPr>
          </a:lstStyle>
          <a:p>
            <a:endParaRPr/>
          </a:p>
        </p:txBody>
      </p:sp>
      <p:sp>
        <p:nvSpPr>
          <p:cNvPr id="42" name="Google Shape;42;p6"/>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3" name="Google Shape;43;p6"/>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4" name="Google Shape;44;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47" name="Google Shape;47;p7"/>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8" name="Google Shape;48;p7"/>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9" name="Google Shape;49;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2000" b="1"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280"/>
              </a:spcBef>
              <a:spcAft>
                <a:spcPts val="0"/>
              </a:spcAft>
              <a:buClr>
                <a:schemeClr val="dk1"/>
              </a:buClr>
              <a:buSzPts val="3200"/>
              <a:buFont typeface="Arial"/>
              <a:buNone/>
              <a:defRPr sz="1400" b="0" i="0" u="none" strike="noStrike" cap="none">
                <a:solidFill>
                  <a:schemeClr val="dk1"/>
                </a:solidFill>
                <a:latin typeface="Calibri"/>
                <a:ea typeface="Calibri"/>
                <a:cs typeface="Calibri"/>
                <a:sym typeface="Calibri"/>
              </a:defRPr>
            </a:lvl1pPr>
            <a:lvl2pPr marL="914400" marR="0" lvl="1" indent="-228600" algn="l" rtl="0">
              <a:spcBef>
                <a:spcPts val="240"/>
              </a:spcBef>
              <a:spcAft>
                <a:spcPts val="0"/>
              </a:spcAft>
              <a:buClr>
                <a:schemeClr val="dk1"/>
              </a:buClr>
              <a:buSzPts val="28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spcBef>
                <a:spcPts val="200"/>
              </a:spcBef>
              <a:spcAft>
                <a:spcPts val="0"/>
              </a:spcAft>
              <a:buClr>
                <a:schemeClr val="dk1"/>
              </a:buClr>
              <a:buSzPts val="2400"/>
              <a:buFont typeface="Arial"/>
              <a:buNone/>
              <a:defRPr sz="1000" b="0" i="0" u="none" strike="noStrike" cap="none">
                <a:solidFill>
                  <a:schemeClr val="dk1"/>
                </a:solidFill>
                <a:latin typeface="Calibri"/>
                <a:ea typeface="Calibri"/>
                <a:cs typeface="Calibri"/>
                <a:sym typeface="Calibri"/>
              </a:defRPr>
            </a:lvl3pPr>
            <a:lvl4pPr marL="1828800" marR="0" lvl="3"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4pPr>
            <a:lvl5pPr marL="2286000" marR="0" lvl="4"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5pPr>
            <a:lvl6pPr marL="2743200" marR="0" lvl="5"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6pPr>
            <a:lvl7pPr marL="3200400" marR="0" lvl="6"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7pPr>
            <a:lvl8pPr marL="3657600" marR="0" lvl="7"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8pPr>
            <a:lvl9pPr marL="4114800" marR="0" lvl="8"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2000" b="1"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txBody>
          <a:bodyPr spcFirstLastPara="1" wrap="square" lIns="91425" tIns="91425" rIns="91425" bIns="91425" anchor="t" anchorCtr="0">
            <a:noAutofit/>
          </a:bodyPr>
          <a:lstStyle>
            <a:lvl1pPr marL="0" marR="0" lvl="0" indent="0" algn="l" rtl="0">
              <a:spcBef>
                <a:spcPts val="640"/>
              </a:spcBef>
              <a:spcAft>
                <a:spcPts val="0"/>
              </a:spcAft>
              <a:buClr>
                <a:schemeClr val="dk1"/>
              </a:buClr>
              <a:buSzPts val="1400"/>
              <a:buFont typeface="Arial"/>
              <a:buNone/>
              <a:defRPr sz="3200" b="0" i="0" u="none" strike="noStrike" cap="none">
                <a:solidFill>
                  <a:schemeClr val="dk1"/>
                </a:solidFill>
                <a:latin typeface="Calibri"/>
                <a:ea typeface="Calibri"/>
                <a:cs typeface="Calibri"/>
                <a:sym typeface="Calibri"/>
              </a:defRPr>
            </a:lvl1pPr>
            <a:lvl2pPr marL="457200" marR="0" lvl="1" indent="0" algn="l" rtl="0">
              <a:spcBef>
                <a:spcPts val="560"/>
              </a:spcBef>
              <a:spcAft>
                <a:spcPts val="0"/>
              </a:spcAft>
              <a:buClr>
                <a:schemeClr val="dk1"/>
              </a:buClr>
              <a:buSzPts val="1400"/>
              <a:buFont typeface="Arial"/>
              <a:buNone/>
              <a:defRPr sz="2800" b="0" i="0" u="none" strike="noStrike" cap="none">
                <a:solidFill>
                  <a:schemeClr val="dk1"/>
                </a:solidFill>
                <a:latin typeface="Calibri"/>
                <a:ea typeface="Calibri"/>
                <a:cs typeface="Calibri"/>
                <a:sym typeface="Calibri"/>
              </a:defRPr>
            </a:lvl2pPr>
            <a:lvl3pPr marL="914400" marR="0" lvl="2" indent="0" algn="l" rtl="0">
              <a:spcBef>
                <a:spcPts val="480"/>
              </a:spcBef>
              <a:spcAft>
                <a:spcPts val="0"/>
              </a:spcAft>
              <a:buClr>
                <a:schemeClr val="dk1"/>
              </a:buClr>
              <a:buSzPts val="1400"/>
              <a:buFont typeface="Arial"/>
              <a:buNone/>
              <a:defRPr sz="2400" b="0" i="0" u="none" strike="noStrike" cap="none">
                <a:solidFill>
                  <a:schemeClr val="dk1"/>
                </a:solidFill>
                <a:latin typeface="Calibri"/>
                <a:ea typeface="Calibri"/>
                <a:cs typeface="Calibri"/>
                <a:sym typeface="Calibri"/>
              </a:defRPr>
            </a:lvl3pPr>
            <a:lvl4pPr marL="1371600" marR="0" lvl="3" indent="0" algn="l" rtl="0">
              <a:spcBef>
                <a:spcPts val="4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4pPr>
            <a:lvl5pPr marL="1828800" marR="0" lvl="4" indent="0" algn="l" rtl="0">
              <a:spcBef>
                <a:spcPts val="4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5pPr>
            <a:lvl6pPr marL="2286000" marR="0" lvl="5" indent="0" algn="l" rtl="0">
              <a:spcBef>
                <a:spcPts val="4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6pPr>
            <a:lvl7pPr marL="2743200" marR="0" lvl="6" indent="0" algn="l" rtl="0">
              <a:spcBef>
                <a:spcPts val="4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7pPr>
            <a:lvl8pPr marL="3200400" marR="0" lvl="7" indent="0" algn="l" rtl="0">
              <a:spcBef>
                <a:spcPts val="4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8pPr>
            <a:lvl9pPr marL="3657600" marR="0" lvl="8" indent="0" algn="l" rtl="0">
              <a:spcBef>
                <a:spcPts val="400"/>
              </a:spcBef>
              <a:spcAft>
                <a:spcPts val="0"/>
              </a:spcAft>
              <a:buClr>
                <a:schemeClr val="dk1"/>
              </a:buClr>
              <a:buSzPts val="14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280"/>
              </a:spcBef>
              <a:spcAft>
                <a:spcPts val="0"/>
              </a:spcAft>
              <a:buClr>
                <a:schemeClr val="dk1"/>
              </a:buClr>
              <a:buSzPts val="3200"/>
              <a:buFont typeface="Arial"/>
              <a:buNone/>
              <a:defRPr sz="1400" b="0" i="0" u="none" strike="noStrike" cap="none">
                <a:solidFill>
                  <a:schemeClr val="dk1"/>
                </a:solidFill>
                <a:latin typeface="Calibri"/>
                <a:ea typeface="Calibri"/>
                <a:cs typeface="Calibri"/>
                <a:sym typeface="Calibri"/>
              </a:defRPr>
            </a:lvl1pPr>
            <a:lvl2pPr marL="914400" marR="0" lvl="1" indent="-228600" algn="l" rtl="0">
              <a:spcBef>
                <a:spcPts val="240"/>
              </a:spcBef>
              <a:spcAft>
                <a:spcPts val="0"/>
              </a:spcAft>
              <a:buClr>
                <a:schemeClr val="dk1"/>
              </a:buClr>
              <a:buSzPts val="28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spcBef>
                <a:spcPts val="200"/>
              </a:spcBef>
              <a:spcAft>
                <a:spcPts val="0"/>
              </a:spcAft>
              <a:buClr>
                <a:schemeClr val="dk1"/>
              </a:buClr>
              <a:buSzPts val="2400"/>
              <a:buFont typeface="Arial"/>
              <a:buNone/>
              <a:defRPr sz="1000" b="0" i="0" u="none" strike="noStrike" cap="none">
                <a:solidFill>
                  <a:schemeClr val="dk1"/>
                </a:solidFill>
                <a:latin typeface="Calibri"/>
                <a:ea typeface="Calibri"/>
                <a:cs typeface="Calibri"/>
                <a:sym typeface="Calibri"/>
              </a:defRPr>
            </a:lvl3pPr>
            <a:lvl4pPr marL="1828800" marR="0" lvl="3"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4pPr>
            <a:lvl5pPr marL="2286000" marR="0" lvl="4"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5pPr>
            <a:lvl6pPr marL="2743200" marR="0" lvl="5"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6pPr>
            <a:lvl7pPr marL="3200400" marR="0" lvl="6"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7pPr>
            <a:lvl8pPr marL="3657600" marR="0" lvl="7"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8pPr>
            <a:lvl9pPr marL="4114800" marR="0" lvl="8" indent="-228600" algn="l" rtl="0">
              <a:spcBef>
                <a:spcPts val="180"/>
              </a:spcBef>
              <a:spcAft>
                <a:spcPts val="0"/>
              </a:spcAft>
              <a:buClr>
                <a:schemeClr val="dk1"/>
              </a:buClr>
              <a:buSzPts val="20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70" name="Google Shape;70;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76" name="Google Shape;76;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drive.google.com/file/d/1tmx2LJSQY5JM15A1h7eOU2CfKjzkXAYU/view"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www.hagbourne.oxon.sch.uk/reception/"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hyperlink" Target="https://tapestryjournal.com/s/hagbourne-primary-school-reception/observation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hyperlink" Target="https://oxfordshire.50thingstodo.org/app/os#!/welcome"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hyperlink" Target="https://startingreception.co.uk/"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a:spLocks noGrp="1"/>
          </p:cNvSpPr>
          <p:nvPr>
            <p:ph type="ctrTitle"/>
          </p:nvPr>
        </p:nvSpPr>
        <p:spPr>
          <a:xfrm>
            <a:off x="623448" y="588827"/>
            <a:ext cx="7772400" cy="1470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Font typeface="Calibri"/>
              <a:buNone/>
            </a:pPr>
            <a:r>
              <a:rPr lang="en-GB" b="1"/>
              <a:t>  </a:t>
            </a:r>
            <a:r>
              <a:rPr lang="en-GB" sz="4400" b="1" i="0" u="none" strike="noStrike" cap="none">
                <a:solidFill>
                  <a:schemeClr val="dk1"/>
                </a:solidFill>
                <a:latin typeface="Calibri"/>
                <a:ea typeface="Calibri"/>
                <a:cs typeface="Calibri"/>
                <a:sym typeface="Calibri"/>
              </a:rPr>
              <a:t>Hagbourne C.E. Primary School</a:t>
            </a:r>
            <a:endParaRPr/>
          </a:p>
        </p:txBody>
      </p:sp>
      <p:sp>
        <p:nvSpPr>
          <p:cNvPr id="85" name="Google Shape;85;p13"/>
          <p:cNvSpPr txBox="1">
            <a:spLocks noGrp="1"/>
          </p:cNvSpPr>
          <p:nvPr>
            <p:ph type="ctrTitle"/>
          </p:nvPr>
        </p:nvSpPr>
        <p:spPr>
          <a:xfrm>
            <a:off x="685798" y="4711577"/>
            <a:ext cx="7772400" cy="1470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Font typeface="Calibri"/>
              <a:buNone/>
            </a:pPr>
            <a:r>
              <a:rPr lang="en-GB" b="1">
                <a:latin typeface="Lexend"/>
                <a:ea typeface="Lexend"/>
                <a:cs typeface="Lexend"/>
                <a:sym typeface="Lexend"/>
              </a:rPr>
              <a:t>Welcome Meeting</a:t>
            </a:r>
            <a:r>
              <a:rPr lang="en-GB" b="1"/>
              <a:t> </a:t>
            </a:r>
            <a:endParaRPr b="1"/>
          </a:p>
          <a:p>
            <a:pPr marL="0" marR="0" lvl="0" indent="0" algn="ctr" rtl="0">
              <a:spcBef>
                <a:spcPts val="0"/>
              </a:spcBef>
              <a:spcAft>
                <a:spcPts val="0"/>
              </a:spcAft>
              <a:buClr>
                <a:schemeClr val="dk1"/>
              </a:buClr>
              <a:buFont typeface="Calibri"/>
              <a:buNone/>
            </a:pPr>
            <a:r>
              <a:rPr lang="en-GB" b="1"/>
              <a:t>June 2025</a:t>
            </a:r>
            <a:endParaRPr b="1"/>
          </a:p>
          <a:p>
            <a:pPr marL="0" marR="0" lvl="0" indent="0" algn="ctr" rtl="0">
              <a:spcBef>
                <a:spcPts val="0"/>
              </a:spcBef>
              <a:spcAft>
                <a:spcPts val="0"/>
              </a:spcAft>
              <a:buClr>
                <a:schemeClr val="dk1"/>
              </a:buClr>
              <a:buFont typeface="Calibri"/>
              <a:buNone/>
            </a:pPr>
            <a:r>
              <a:rPr lang="en-GB" sz="2500" b="1" i="1"/>
              <a:t>Be the best you can be!</a:t>
            </a:r>
            <a:endParaRPr sz="2500" b="1" i="1"/>
          </a:p>
        </p:txBody>
      </p:sp>
      <p:pic>
        <p:nvPicPr>
          <p:cNvPr id="86" name="Google Shape;86;p13"/>
          <p:cNvPicPr preferRelativeResize="0"/>
          <p:nvPr/>
        </p:nvPicPr>
        <p:blipFill>
          <a:blip r:embed="rId3">
            <a:alphaModFix/>
          </a:blip>
          <a:stretch>
            <a:fillRect/>
          </a:stretch>
        </p:blipFill>
        <p:spPr>
          <a:xfrm>
            <a:off x="413800" y="2309100"/>
            <a:ext cx="2417610" cy="1951750"/>
          </a:xfrm>
          <a:prstGeom prst="rect">
            <a:avLst/>
          </a:prstGeom>
          <a:noFill/>
          <a:ln>
            <a:noFill/>
          </a:ln>
        </p:spPr>
      </p:pic>
      <p:pic>
        <p:nvPicPr>
          <p:cNvPr id="87" name="Google Shape;87;p13"/>
          <p:cNvPicPr preferRelativeResize="0"/>
          <p:nvPr/>
        </p:nvPicPr>
        <p:blipFill>
          <a:blip r:embed="rId4">
            <a:alphaModFix/>
          </a:blip>
          <a:stretch>
            <a:fillRect/>
          </a:stretch>
        </p:blipFill>
        <p:spPr>
          <a:xfrm>
            <a:off x="3265775" y="2326600"/>
            <a:ext cx="2612425" cy="1951750"/>
          </a:xfrm>
          <a:prstGeom prst="rect">
            <a:avLst/>
          </a:prstGeom>
          <a:noFill/>
          <a:ln>
            <a:noFill/>
          </a:ln>
        </p:spPr>
      </p:pic>
      <p:pic>
        <p:nvPicPr>
          <p:cNvPr id="88" name="Google Shape;88;p13"/>
          <p:cNvPicPr preferRelativeResize="0"/>
          <p:nvPr/>
        </p:nvPicPr>
        <p:blipFill>
          <a:blip r:embed="rId5">
            <a:alphaModFix/>
          </a:blip>
          <a:stretch>
            <a:fillRect/>
          </a:stretch>
        </p:blipFill>
        <p:spPr>
          <a:xfrm>
            <a:off x="6369025" y="2326600"/>
            <a:ext cx="2550675" cy="1951750"/>
          </a:xfrm>
          <a:prstGeom prst="rect">
            <a:avLst/>
          </a:prstGeom>
          <a:noFill/>
          <a:ln>
            <a:noFill/>
          </a:ln>
        </p:spPr>
      </p:pic>
      <p:pic>
        <p:nvPicPr>
          <p:cNvPr id="89" name="Google Shape;89;p13"/>
          <p:cNvPicPr preferRelativeResize="0"/>
          <p:nvPr/>
        </p:nvPicPr>
        <p:blipFill>
          <a:blip r:embed="rId6">
            <a:alphaModFix/>
          </a:blip>
          <a:stretch>
            <a:fillRect/>
          </a:stretch>
        </p:blipFill>
        <p:spPr>
          <a:xfrm>
            <a:off x="3769200" y="95675"/>
            <a:ext cx="1357850" cy="8115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711325" y="606175"/>
            <a:ext cx="7984800" cy="59748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Font typeface="Calibri"/>
              <a:buNone/>
            </a:pPr>
            <a:r>
              <a:rPr lang="en-GB" sz="3200" b="1" i="0" u="sng" strike="noStrike" cap="none">
                <a:solidFill>
                  <a:schemeClr val="dk1"/>
                </a:solidFill>
                <a:latin typeface="Calibri"/>
                <a:ea typeface="Calibri"/>
                <a:cs typeface="Calibri"/>
                <a:sym typeface="Calibri"/>
              </a:rPr>
              <a:t>Key Staff:</a:t>
            </a:r>
            <a:br>
              <a:rPr lang="en-GB" sz="3200" b="0" i="0" u="none" strike="noStrike" cap="none">
                <a:solidFill>
                  <a:schemeClr val="dk1"/>
                </a:solidFill>
                <a:latin typeface="Calibri"/>
                <a:ea typeface="Calibri"/>
                <a:cs typeface="Calibri"/>
                <a:sym typeface="Calibri"/>
              </a:rPr>
            </a:br>
            <a:r>
              <a:rPr lang="en-GB" sz="3200" b="0" i="0" u="none" strike="noStrike" cap="none">
                <a:solidFill>
                  <a:schemeClr val="dk1"/>
                </a:solidFill>
                <a:latin typeface="Calibri"/>
                <a:ea typeface="Calibri"/>
                <a:cs typeface="Calibri"/>
                <a:sym typeface="Calibri"/>
              </a:rPr>
              <a:t>Mrs </a:t>
            </a:r>
            <a:r>
              <a:rPr lang="en-GB" sz="3200"/>
              <a:t>Nicky Dobson - </a:t>
            </a:r>
            <a:r>
              <a:rPr lang="en-GB" sz="3200" b="0" i="0" u="none" strike="noStrike" cap="none">
                <a:solidFill>
                  <a:schemeClr val="dk1"/>
                </a:solidFill>
                <a:latin typeface="Calibri"/>
                <a:ea typeface="Calibri"/>
                <a:cs typeface="Calibri"/>
                <a:sym typeface="Calibri"/>
              </a:rPr>
              <a:t>Headteacher</a:t>
            </a:r>
            <a:br>
              <a:rPr lang="en-GB" sz="3200" b="0" i="0" u="none" strike="noStrike" cap="none">
                <a:solidFill>
                  <a:schemeClr val="dk1"/>
                </a:solidFill>
                <a:latin typeface="Calibri"/>
                <a:ea typeface="Calibri"/>
                <a:cs typeface="Calibri"/>
                <a:sym typeface="Calibri"/>
              </a:rPr>
            </a:br>
            <a:r>
              <a:rPr lang="en-GB" sz="3200" b="0" i="0" u="none" strike="noStrike" cap="none">
                <a:solidFill>
                  <a:schemeClr val="dk1"/>
                </a:solidFill>
                <a:latin typeface="Calibri"/>
                <a:ea typeface="Calibri"/>
                <a:cs typeface="Calibri"/>
                <a:sym typeface="Calibri"/>
              </a:rPr>
              <a:t>Mrs </a:t>
            </a:r>
            <a:r>
              <a:rPr lang="en-GB" sz="3200"/>
              <a:t>Sarah Jane Lewis</a:t>
            </a:r>
            <a:r>
              <a:rPr lang="en-GB" sz="3200" b="0" i="0" u="none" strike="noStrike" cap="none">
                <a:solidFill>
                  <a:schemeClr val="dk1"/>
                </a:solidFill>
                <a:latin typeface="Calibri"/>
                <a:ea typeface="Calibri"/>
                <a:cs typeface="Calibri"/>
                <a:sym typeface="Calibri"/>
              </a:rPr>
              <a:t> – Deputy Head</a:t>
            </a:r>
            <a:br>
              <a:rPr lang="en-GB" sz="3200" b="0" i="0" u="none" strike="noStrike" cap="none">
                <a:solidFill>
                  <a:schemeClr val="dk1"/>
                </a:solidFill>
                <a:latin typeface="Calibri"/>
                <a:ea typeface="Calibri"/>
                <a:cs typeface="Calibri"/>
                <a:sym typeface="Calibri"/>
              </a:rPr>
            </a:br>
            <a:r>
              <a:rPr lang="en-GB" sz="3200" b="0" i="0" u="none" strike="noStrike" cap="none">
                <a:solidFill>
                  <a:schemeClr val="dk1"/>
                </a:solidFill>
                <a:latin typeface="Calibri"/>
                <a:ea typeface="Calibri"/>
                <a:cs typeface="Calibri"/>
                <a:sym typeface="Calibri"/>
              </a:rPr>
              <a:t>Mrs </a:t>
            </a:r>
            <a:r>
              <a:rPr lang="en-GB" sz="3200"/>
              <a:t>Caroline Dendy </a:t>
            </a:r>
            <a:r>
              <a:rPr lang="en-GB" sz="3200" b="0" i="0" u="none" strike="noStrike" cap="none">
                <a:solidFill>
                  <a:schemeClr val="dk1"/>
                </a:solidFill>
                <a:latin typeface="Calibri"/>
                <a:ea typeface="Calibri"/>
                <a:cs typeface="Calibri"/>
                <a:sym typeface="Calibri"/>
              </a:rPr>
              <a:t>– Class </a:t>
            </a:r>
            <a:r>
              <a:rPr lang="en-GB" sz="3200"/>
              <a:t>T</a:t>
            </a:r>
            <a:r>
              <a:rPr lang="en-GB" sz="3200" b="0" i="0" u="none" strike="noStrike" cap="none">
                <a:solidFill>
                  <a:schemeClr val="dk1"/>
                </a:solidFill>
                <a:latin typeface="Calibri"/>
                <a:ea typeface="Calibri"/>
                <a:cs typeface="Calibri"/>
                <a:sym typeface="Calibri"/>
              </a:rPr>
              <a:t>eacher</a:t>
            </a:r>
            <a:br>
              <a:rPr lang="en-GB" sz="3200" b="0" i="0" u="none" strike="noStrike" cap="none">
                <a:solidFill>
                  <a:schemeClr val="dk1"/>
                </a:solidFill>
                <a:latin typeface="Calibri"/>
                <a:ea typeface="Calibri"/>
                <a:cs typeface="Calibri"/>
                <a:sym typeface="Calibri"/>
              </a:rPr>
            </a:br>
            <a:r>
              <a:rPr lang="en-GB" sz="3200"/>
              <a:t>Mrs Caroline Coles - Teaching Assistant</a:t>
            </a:r>
            <a:br>
              <a:rPr lang="en-GB" sz="3200" b="0" i="0" u="none" strike="noStrike" cap="none">
                <a:solidFill>
                  <a:schemeClr val="dk1"/>
                </a:solidFill>
                <a:latin typeface="Calibri"/>
                <a:ea typeface="Calibri"/>
                <a:cs typeface="Calibri"/>
                <a:sym typeface="Calibri"/>
              </a:rPr>
            </a:br>
            <a:r>
              <a:rPr lang="en-GB" sz="3200" b="0" i="0" u="none" strike="noStrike" cap="none">
                <a:solidFill>
                  <a:schemeClr val="dk1"/>
                </a:solidFill>
                <a:latin typeface="Calibri"/>
                <a:ea typeface="Calibri"/>
                <a:cs typeface="Calibri"/>
                <a:sym typeface="Calibri"/>
              </a:rPr>
              <a:t>Mrs Jo Hudson - SENDCo</a:t>
            </a:r>
            <a:endParaRPr sz="3200"/>
          </a:p>
          <a:p>
            <a:pPr marL="0" lvl="0" indent="0" algn="l" rtl="0">
              <a:spcBef>
                <a:spcPts val="0"/>
              </a:spcBef>
              <a:spcAft>
                <a:spcPts val="0"/>
              </a:spcAft>
              <a:buClr>
                <a:schemeClr val="dk1"/>
              </a:buClr>
              <a:buFont typeface="Calibri"/>
              <a:buNone/>
            </a:pPr>
            <a:r>
              <a:rPr lang="en-GB" sz="3200"/>
              <a:t>Miss Katie Gilbert - School Business Manager</a:t>
            </a:r>
            <a:br>
              <a:rPr lang="en-GB" sz="3200"/>
            </a:br>
            <a:r>
              <a:rPr lang="en-GB" sz="3200"/>
              <a:t>Mrs Sammy McIntyre – Office Administrator</a:t>
            </a:r>
            <a:endParaRPr sz="3200"/>
          </a:p>
          <a:p>
            <a:pPr marL="0" lvl="0" indent="0" algn="l" rtl="0">
              <a:spcBef>
                <a:spcPts val="0"/>
              </a:spcBef>
              <a:spcAft>
                <a:spcPts val="0"/>
              </a:spcAft>
              <a:buClr>
                <a:schemeClr val="dk1"/>
              </a:buClr>
              <a:buFont typeface="Calibri"/>
              <a:buNone/>
            </a:pPr>
            <a:br>
              <a:rPr lang="en-GB" sz="3200"/>
            </a:br>
            <a:endParaRPr sz="3200"/>
          </a:p>
        </p:txBody>
      </p:sp>
      <p:pic>
        <p:nvPicPr>
          <p:cNvPr id="95" name="Google Shape;95;p14"/>
          <p:cNvPicPr preferRelativeResize="0"/>
          <p:nvPr/>
        </p:nvPicPr>
        <p:blipFill>
          <a:blip r:embed="rId3">
            <a:alphaModFix/>
          </a:blip>
          <a:stretch>
            <a:fillRect/>
          </a:stretch>
        </p:blipFill>
        <p:spPr>
          <a:xfrm>
            <a:off x="3726700" y="5662050"/>
            <a:ext cx="1357850" cy="811525"/>
          </a:xfrm>
          <a:prstGeom prst="rect">
            <a:avLst/>
          </a:prstGeom>
          <a:noFill/>
          <a:ln>
            <a:noFill/>
          </a:ln>
        </p:spPr>
      </p:pic>
    </p:spTree>
  </p:cSld>
  <p:clrMapOvr>
    <a:masterClrMapping/>
  </p:clrMapOvr>
  <p:transition spd="slow">
    <p:push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15"/>
          <p:cNvPicPr preferRelativeResize="0"/>
          <p:nvPr/>
        </p:nvPicPr>
        <p:blipFill>
          <a:blip r:embed="rId3">
            <a:alphaModFix/>
          </a:blip>
          <a:stretch>
            <a:fillRect/>
          </a:stretch>
        </p:blipFill>
        <p:spPr>
          <a:xfrm>
            <a:off x="144350" y="3340150"/>
            <a:ext cx="2075052" cy="3344625"/>
          </a:xfrm>
          <a:prstGeom prst="rect">
            <a:avLst/>
          </a:prstGeom>
          <a:noFill/>
          <a:ln>
            <a:noFill/>
          </a:ln>
        </p:spPr>
      </p:pic>
      <p:pic>
        <p:nvPicPr>
          <p:cNvPr id="101" name="Google Shape;101;p15"/>
          <p:cNvPicPr preferRelativeResize="0"/>
          <p:nvPr/>
        </p:nvPicPr>
        <p:blipFill>
          <a:blip r:embed="rId4">
            <a:alphaModFix/>
          </a:blip>
          <a:stretch>
            <a:fillRect/>
          </a:stretch>
        </p:blipFill>
        <p:spPr>
          <a:xfrm>
            <a:off x="2294025" y="3340150"/>
            <a:ext cx="2075052" cy="3344630"/>
          </a:xfrm>
          <a:prstGeom prst="rect">
            <a:avLst/>
          </a:prstGeom>
          <a:noFill/>
          <a:ln>
            <a:noFill/>
          </a:ln>
        </p:spPr>
      </p:pic>
      <p:pic>
        <p:nvPicPr>
          <p:cNvPr id="102" name="Google Shape;102;p15"/>
          <p:cNvPicPr preferRelativeResize="0"/>
          <p:nvPr/>
        </p:nvPicPr>
        <p:blipFill>
          <a:blip r:embed="rId5">
            <a:alphaModFix/>
          </a:blip>
          <a:stretch>
            <a:fillRect/>
          </a:stretch>
        </p:blipFill>
        <p:spPr>
          <a:xfrm>
            <a:off x="4495250" y="3412350"/>
            <a:ext cx="2075052" cy="3344630"/>
          </a:xfrm>
          <a:prstGeom prst="rect">
            <a:avLst/>
          </a:prstGeom>
          <a:noFill/>
          <a:ln>
            <a:noFill/>
          </a:ln>
        </p:spPr>
      </p:pic>
      <p:sp>
        <p:nvSpPr>
          <p:cNvPr id="103" name="Google Shape;103;p15"/>
          <p:cNvSpPr txBox="1"/>
          <p:nvPr/>
        </p:nvSpPr>
        <p:spPr>
          <a:xfrm>
            <a:off x="257825" y="134075"/>
            <a:ext cx="8528700" cy="1887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500" b="1" u="sng">
                <a:latin typeface="Calibri"/>
                <a:ea typeface="Calibri"/>
                <a:cs typeface="Calibri"/>
                <a:sym typeface="Calibri"/>
              </a:rPr>
              <a:t>Vision</a:t>
            </a:r>
            <a:endParaRPr sz="2500" b="1" u="sng">
              <a:latin typeface="Calibri"/>
              <a:ea typeface="Calibri"/>
              <a:cs typeface="Calibri"/>
              <a:sym typeface="Calibri"/>
            </a:endParaRPr>
          </a:p>
          <a:p>
            <a:pPr marL="0" lvl="0" indent="0" algn="ctr" rtl="0">
              <a:spcBef>
                <a:spcPts val="0"/>
              </a:spcBef>
              <a:spcAft>
                <a:spcPts val="0"/>
              </a:spcAft>
              <a:buNone/>
            </a:pPr>
            <a:r>
              <a:rPr lang="en-GB" sz="2500">
                <a:latin typeface="Calibri"/>
                <a:ea typeface="Calibri"/>
                <a:cs typeface="Calibri"/>
                <a:sym typeface="Calibri"/>
              </a:rPr>
              <a:t>‘Be the best you can be’</a:t>
            </a:r>
            <a:endParaRPr sz="2500">
              <a:latin typeface="Calibri"/>
              <a:ea typeface="Calibri"/>
              <a:cs typeface="Calibri"/>
              <a:sym typeface="Calibri"/>
            </a:endParaRPr>
          </a:p>
          <a:p>
            <a:pPr marL="0" lvl="0" indent="0" algn="ctr" rtl="0">
              <a:spcBef>
                <a:spcPts val="0"/>
              </a:spcBef>
              <a:spcAft>
                <a:spcPts val="0"/>
              </a:spcAft>
              <a:buNone/>
            </a:pPr>
            <a:r>
              <a:rPr lang="en-GB" sz="2500" b="1" u="sng">
                <a:solidFill>
                  <a:schemeClr val="dk1"/>
                </a:solidFill>
                <a:latin typeface="Calibri"/>
                <a:ea typeface="Calibri"/>
                <a:cs typeface="Calibri"/>
                <a:sym typeface="Calibri"/>
              </a:rPr>
              <a:t>Values</a:t>
            </a:r>
            <a:endParaRPr sz="2500" b="1" u="sng">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2500">
                <a:solidFill>
                  <a:schemeClr val="dk1"/>
                </a:solidFill>
                <a:latin typeface="Calibri"/>
                <a:ea typeface="Calibri"/>
                <a:cs typeface="Calibri"/>
                <a:sym typeface="Calibri"/>
              </a:rPr>
              <a:t>Following the example of the story of the Good Samaritan, we get our Christian values of courage, care, respect and responsibility. We are an inclusive school, serving all faiths or none.</a:t>
            </a:r>
            <a:endParaRPr sz="2500">
              <a:solidFill>
                <a:schemeClr val="dk1"/>
              </a:solidFill>
              <a:latin typeface="Calibri"/>
              <a:ea typeface="Calibri"/>
              <a:cs typeface="Calibri"/>
              <a:sym typeface="Calibri"/>
            </a:endParaRPr>
          </a:p>
          <a:p>
            <a:pPr marL="0" lvl="0" indent="0" algn="ctr" rtl="0">
              <a:spcBef>
                <a:spcPts val="0"/>
              </a:spcBef>
              <a:spcAft>
                <a:spcPts val="0"/>
              </a:spcAft>
              <a:buNone/>
            </a:pPr>
            <a:endParaRPr sz="2500">
              <a:latin typeface="Calibri"/>
              <a:ea typeface="Calibri"/>
              <a:cs typeface="Calibri"/>
              <a:sym typeface="Calibri"/>
            </a:endParaRPr>
          </a:p>
        </p:txBody>
      </p:sp>
      <p:pic>
        <p:nvPicPr>
          <p:cNvPr id="104" name="Google Shape;104;p15"/>
          <p:cNvPicPr preferRelativeResize="0"/>
          <p:nvPr/>
        </p:nvPicPr>
        <p:blipFill>
          <a:blip r:embed="rId6">
            <a:alphaModFix/>
          </a:blip>
          <a:stretch>
            <a:fillRect/>
          </a:stretch>
        </p:blipFill>
        <p:spPr>
          <a:xfrm>
            <a:off x="6696475" y="3340140"/>
            <a:ext cx="2075052" cy="3344635"/>
          </a:xfrm>
          <a:prstGeom prst="rect">
            <a:avLst/>
          </a:prstGeom>
          <a:noFill/>
          <a:ln>
            <a:noFill/>
          </a:ln>
        </p:spPr>
      </p:pic>
    </p:spTree>
  </p:cSld>
  <p:clrMapOvr>
    <a:masterClrMapping/>
  </p:clrMapOvr>
  <p:transition spd="slow">
    <p:push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6"/>
          <p:cNvSpPr/>
          <p:nvPr/>
        </p:nvSpPr>
        <p:spPr>
          <a:xfrm>
            <a:off x="216250" y="0"/>
            <a:ext cx="8680800" cy="6744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900" b="1">
                <a:solidFill>
                  <a:schemeClr val="dk1"/>
                </a:solidFill>
                <a:latin typeface="Calibri"/>
                <a:ea typeface="Calibri"/>
                <a:cs typeface="Calibri"/>
                <a:sym typeface="Calibri"/>
              </a:rPr>
              <a:t>WE AIM TO:</a:t>
            </a:r>
            <a:endParaRPr sz="1900">
              <a:solidFill>
                <a:schemeClr val="dk1"/>
              </a:solidFill>
              <a:latin typeface="Calibri"/>
              <a:ea typeface="Calibri"/>
              <a:cs typeface="Calibri"/>
              <a:sym typeface="Calibri"/>
            </a:endParaRPr>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Build on our Christian foundations to provide a secure and safe environment where children are nurtured;</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Establish a happy, well-ordered and stimulating environment for staff and children to work within;</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Provide the highest quality education through a stimulating, broad and balanced curriculum with the right amount of challenge and support;</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Value every member of the school community, build self-esteem and recognise that everyone has strengths;</a:t>
            </a:r>
            <a:endParaRPr sz="1900">
              <a:solidFill>
                <a:schemeClr val="dk1"/>
              </a:solidFill>
              <a:latin typeface="Calibri"/>
              <a:ea typeface="Calibri"/>
              <a:cs typeface="Calibri"/>
              <a:sym typeface="Calibri"/>
            </a:endParaRPr>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Encourage children to recognise their own potential by developing effective learning strategies;</a:t>
            </a:r>
            <a:endParaRPr sz="1900">
              <a:solidFill>
                <a:schemeClr val="dk1"/>
              </a:solidFill>
              <a:latin typeface="Calibri"/>
              <a:ea typeface="Calibri"/>
              <a:cs typeface="Calibri"/>
              <a:sym typeface="Calibri"/>
            </a:endParaRPr>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Promote </a:t>
            </a:r>
            <a:r>
              <a:rPr lang="en-GB" sz="1900" b="1">
                <a:solidFill>
                  <a:schemeClr val="dk1"/>
                </a:solidFill>
                <a:latin typeface="Calibri"/>
                <a:ea typeface="Calibri"/>
                <a:cs typeface="Calibri"/>
                <a:sym typeface="Calibri"/>
              </a:rPr>
              <a:t>respect</a:t>
            </a:r>
            <a:r>
              <a:rPr lang="en-GB" sz="1900">
                <a:solidFill>
                  <a:schemeClr val="dk1"/>
                </a:solidFill>
                <a:latin typeface="Calibri"/>
                <a:ea typeface="Calibri"/>
                <a:cs typeface="Calibri"/>
                <a:sym typeface="Calibri"/>
              </a:rPr>
              <a:t> for others, the environment and the wider world;</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Encourage children to take </a:t>
            </a:r>
            <a:r>
              <a:rPr lang="en-GB" sz="1900" b="1">
                <a:solidFill>
                  <a:schemeClr val="dk1"/>
                </a:solidFill>
                <a:latin typeface="Calibri"/>
                <a:ea typeface="Calibri"/>
                <a:cs typeface="Calibri"/>
                <a:sym typeface="Calibri"/>
              </a:rPr>
              <a:t>responsibility</a:t>
            </a:r>
            <a:r>
              <a:rPr lang="en-GB" sz="1900">
                <a:solidFill>
                  <a:schemeClr val="dk1"/>
                </a:solidFill>
                <a:latin typeface="Calibri"/>
                <a:ea typeface="Calibri"/>
                <a:cs typeface="Calibri"/>
                <a:sym typeface="Calibri"/>
              </a:rPr>
              <a:t> for their own learning by developing  good working habits and encourage an enquiring mind;</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Support children to have the </a:t>
            </a:r>
            <a:r>
              <a:rPr lang="en-GB" sz="1900" b="1">
                <a:solidFill>
                  <a:schemeClr val="dk1"/>
                </a:solidFill>
                <a:latin typeface="Calibri"/>
                <a:ea typeface="Calibri"/>
                <a:cs typeface="Calibri"/>
                <a:sym typeface="Calibri"/>
              </a:rPr>
              <a:t>courage</a:t>
            </a:r>
            <a:r>
              <a:rPr lang="en-GB" sz="1900">
                <a:solidFill>
                  <a:schemeClr val="dk1"/>
                </a:solidFill>
                <a:latin typeface="Calibri"/>
                <a:ea typeface="Calibri"/>
                <a:cs typeface="Calibri"/>
                <a:sym typeface="Calibri"/>
              </a:rPr>
              <a:t> to try new things, learn by taking risks, develop resilience and make positive choices;</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Nurture children to become </a:t>
            </a:r>
            <a:r>
              <a:rPr lang="en-GB" sz="1900" b="1">
                <a:solidFill>
                  <a:schemeClr val="dk1"/>
                </a:solidFill>
                <a:latin typeface="Calibri"/>
                <a:ea typeface="Calibri"/>
                <a:cs typeface="Calibri"/>
                <a:sym typeface="Calibri"/>
              </a:rPr>
              <a:t>caring</a:t>
            </a:r>
            <a:r>
              <a:rPr lang="en-GB" sz="1900">
                <a:solidFill>
                  <a:schemeClr val="dk1"/>
                </a:solidFill>
                <a:latin typeface="Calibri"/>
                <a:ea typeface="Calibri"/>
                <a:cs typeface="Calibri"/>
                <a:sym typeface="Calibri"/>
              </a:rPr>
              <a:t> individuals, to care for themselves and others;</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Value the role of parents as partners in the learning process;</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Ensure that there is equal access and opportunity for all pupils;</a:t>
            </a:r>
            <a:endParaRPr sz="1900"/>
          </a:p>
          <a:p>
            <a:pPr marL="457200" marR="0" lvl="0" indent="-349250" algn="l" rtl="0">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Support all staff by providing opportunities for their professional development;</a:t>
            </a:r>
            <a:endParaRPr sz="1900"/>
          </a:p>
          <a:p>
            <a:pPr marL="0" marR="0" lvl="0" indent="0" algn="l" rtl="0">
              <a:spcBef>
                <a:spcPts val="0"/>
              </a:spcBef>
              <a:spcAft>
                <a:spcPts val="0"/>
              </a:spcAft>
              <a:buNone/>
            </a:pPr>
            <a:endParaRPr sz="1900"/>
          </a:p>
          <a:p>
            <a:pPr marL="0" marR="0" lvl="0" indent="0" algn="l" rtl="0">
              <a:spcBef>
                <a:spcPts val="0"/>
              </a:spcBef>
              <a:spcAft>
                <a:spcPts val="0"/>
              </a:spcAft>
              <a:buNone/>
            </a:pPr>
            <a:r>
              <a:rPr lang="en-GB" sz="1900">
                <a:solidFill>
                  <a:schemeClr val="dk1"/>
                </a:solidFill>
                <a:latin typeface="Calibri"/>
                <a:ea typeface="Calibri"/>
                <a:cs typeface="Calibri"/>
                <a:sym typeface="Calibri"/>
              </a:rPr>
              <a:t> </a:t>
            </a:r>
            <a:endParaRPr sz="1900"/>
          </a:p>
        </p:txBody>
      </p:sp>
      <p:pic>
        <p:nvPicPr>
          <p:cNvPr id="110" name="Google Shape;110;p16"/>
          <p:cNvPicPr preferRelativeResize="0"/>
          <p:nvPr/>
        </p:nvPicPr>
        <p:blipFill>
          <a:blip r:embed="rId3">
            <a:alphaModFix/>
          </a:blip>
          <a:stretch>
            <a:fillRect/>
          </a:stretch>
        </p:blipFill>
        <p:spPr>
          <a:xfrm>
            <a:off x="3798025" y="5951200"/>
            <a:ext cx="1517250" cy="906800"/>
          </a:xfrm>
          <a:prstGeom prst="rect">
            <a:avLst/>
          </a:prstGeom>
          <a:noFill/>
          <a:ln>
            <a:noFill/>
          </a:ln>
        </p:spPr>
      </p:pic>
    </p:spTree>
  </p:cSld>
  <p:clrMapOvr>
    <a:masterClrMapping/>
  </p:clrMapOvr>
  <p:transition spd="slow">
    <p:push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7"/>
          <p:cNvSpPr txBox="1"/>
          <p:nvPr/>
        </p:nvSpPr>
        <p:spPr>
          <a:xfrm>
            <a:off x="899592" y="836712"/>
            <a:ext cx="7272900" cy="646200"/>
          </a:xfrm>
          <a:prstGeom prst="rect">
            <a:avLst/>
          </a:prstGeom>
          <a:noFill/>
          <a:ln>
            <a:noFill/>
          </a:ln>
        </p:spPr>
        <p:txBody>
          <a:bodyPr spcFirstLastPara="1" wrap="square" lIns="91425" tIns="45700" rIns="91425" bIns="45700" anchor="t" anchorCtr="0">
            <a:noAutofit/>
          </a:bodyPr>
          <a:lstStyle/>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116" name="Google Shape;116;p17"/>
          <p:cNvSpPr txBox="1"/>
          <p:nvPr/>
        </p:nvSpPr>
        <p:spPr>
          <a:xfrm>
            <a:off x="478825" y="401600"/>
            <a:ext cx="8294400" cy="6038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b="1" u="sng">
                <a:solidFill>
                  <a:schemeClr val="dk1"/>
                </a:solidFill>
                <a:latin typeface="Calibri"/>
                <a:ea typeface="Calibri"/>
                <a:cs typeface="Calibri"/>
                <a:sym typeface="Calibri"/>
              </a:rPr>
              <a:t>A Typical Day in Reception</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Doors open at 8.35am </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Teachers welcome parents and child at the gate</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Hang up coats outside, parents then leave and TAs escort the children inside</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Children put away drinks and book bags in drawers and activities are set up to explore</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Children come to the carpet for register at 9am with a </a:t>
            </a:r>
            <a:r>
              <a:rPr lang="en-GB" sz="1600" b="1">
                <a:solidFill>
                  <a:schemeClr val="dk1"/>
                </a:solidFill>
                <a:latin typeface="Calibri"/>
                <a:ea typeface="Calibri"/>
                <a:cs typeface="Calibri"/>
                <a:sym typeface="Calibri"/>
              </a:rPr>
              <a:t>focused phonics session</a:t>
            </a:r>
            <a:r>
              <a:rPr lang="en-GB" sz="1600">
                <a:solidFill>
                  <a:schemeClr val="dk1"/>
                </a:solidFill>
                <a:latin typeface="Calibri"/>
                <a:ea typeface="Calibri"/>
                <a:cs typeface="Calibri"/>
                <a:sym typeface="Calibri"/>
              </a:rPr>
              <a:t> until around 9.30. As the year progresses, this will increase.</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Exploring time until 10.30</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Snack time is from 10.30-10.45</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Playtime is from 10.40- 10.55am</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Maths activities are run from 11-11.45</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Lunchtime is 11.50 – 1.00pm.</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1pm- relaxation</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1.15pm- Drawing Club</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Exploring time until 2.30pm</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Hometime 3.15pm</a:t>
            </a:r>
            <a:endParaRPr sz="1600">
              <a:solidFill>
                <a:schemeClr val="dk1"/>
              </a:solidFill>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latin typeface="Calibri"/>
                <a:ea typeface="Calibri"/>
                <a:cs typeface="Calibri"/>
                <a:sym typeface="Calibri"/>
              </a:rPr>
              <a:t>A typical day involves some whole class, adult focused, adult directed and self initiated learning during ‘exploring time’.</a:t>
            </a:r>
            <a:endParaRPr sz="1600">
              <a:latin typeface="Calibri"/>
              <a:ea typeface="Calibri"/>
              <a:cs typeface="Calibri"/>
              <a:sym typeface="Calibri"/>
            </a:endParaRPr>
          </a:p>
          <a:p>
            <a:pPr marL="285750" marR="0" lvl="0" indent="-273050" algn="l" rtl="0">
              <a:spcBef>
                <a:spcPts val="0"/>
              </a:spcBef>
              <a:spcAft>
                <a:spcPts val="0"/>
              </a:spcAft>
              <a:buClr>
                <a:schemeClr val="dk1"/>
              </a:buClr>
              <a:buSzPts val="1600"/>
              <a:buFont typeface="Calibri"/>
              <a:buChar char="•"/>
            </a:pPr>
            <a:r>
              <a:rPr lang="en-GB" sz="1600">
                <a:latin typeface="Calibri"/>
                <a:ea typeface="Calibri"/>
                <a:cs typeface="Calibri"/>
                <a:sym typeface="Calibri"/>
              </a:rPr>
              <a:t>All parents will be asked to sign up for a Tapestry account to share in their children’s learning journey </a:t>
            </a:r>
            <a:endParaRPr sz="1600">
              <a:latin typeface="Calibri"/>
              <a:ea typeface="Calibri"/>
              <a:cs typeface="Calibri"/>
              <a:sym typeface="Calibri"/>
            </a:endParaRPr>
          </a:p>
          <a:p>
            <a:pPr marL="0" marR="0" lvl="0" indent="0" algn="l" rtl="0">
              <a:spcBef>
                <a:spcPts val="0"/>
              </a:spcBef>
              <a:spcAft>
                <a:spcPts val="0"/>
              </a:spcAft>
              <a:buNone/>
            </a:pPr>
            <a:r>
              <a:rPr lang="en-GB" sz="1600" u="sng">
                <a:solidFill>
                  <a:schemeClr val="hlink"/>
                </a:solidFill>
                <a:latin typeface="Calibri"/>
                <a:ea typeface="Calibri"/>
                <a:cs typeface="Calibri"/>
                <a:sym typeface="Calibri"/>
                <a:hlinkClick r:id="rId3"/>
              </a:rPr>
              <a:t>A typical day</a:t>
            </a:r>
            <a:endParaRPr sz="1600">
              <a:latin typeface="Calibri"/>
              <a:ea typeface="Calibri"/>
              <a:cs typeface="Calibri"/>
              <a:sym typeface="Calibri"/>
            </a:endParaRPr>
          </a:p>
          <a:p>
            <a:pPr marL="0" lvl="0" indent="0" algn="l" rtl="0">
              <a:spcBef>
                <a:spcPts val="0"/>
              </a:spcBef>
              <a:spcAft>
                <a:spcPts val="0"/>
              </a:spcAft>
              <a:buNone/>
            </a:pPr>
            <a:endParaRPr sz="1600">
              <a:latin typeface="Calibri"/>
              <a:ea typeface="Calibri"/>
              <a:cs typeface="Calibri"/>
              <a:sym typeface="Calibri"/>
            </a:endParaRPr>
          </a:p>
        </p:txBody>
      </p:sp>
      <p:sp>
        <p:nvSpPr>
          <p:cNvPr id="117" name="Google Shape;117;p17"/>
          <p:cNvSpPr txBox="1"/>
          <p:nvPr/>
        </p:nvSpPr>
        <p:spPr>
          <a:xfrm>
            <a:off x="1547677" y="4633650"/>
            <a:ext cx="5821200" cy="646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 </a:t>
            </a:r>
            <a:endParaRPr b="1"/>
          </a:p>
        </p:txBody>
      </p:sp>
      <p:pic>
        <p:nvPicPr>
          <p:cNvPr id="118" name="Google Shape;118;p17"/>
          <p:cNvPicPr preferRelativeResize="0"/>
          <p:nvPr/>
        </p:nvPicPr>
        <p:blipFill>
          <a:blip r:embed="rId4">
            <a:alphaModFix/>
          </a:blip>
          <a:stretch>
            <a:fillRect/>
          </a:stretch>
        </p:blipFill>
        <p:spPr>
          <a:xfrm>
            <a:off x="3451925" y="5714234"/>
            <a:ext cx="1775125" cy="1060916"/>
          </a:xfrm>
          <a:prstGeom prst="rect">
            <a:avLst/>
          </a:prstGeom>
          <a:noFill/>
          <a:ln>
            <a:noFill/>
          </a:ln>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7"/>
                                        </p:tgtEl>
                                        <p:attrNameLst>
                                          <p:attrName>style.visibility</p:attrName>
                                        </p:attrNameLst>
                                      </p:cBhvr>
                                      <p:to>
                                        <p:strVal val="visible"/>
                                      </p:to>
                                    </p:set>
                                    <p:animEffect transition="in" filter="fade">
                                      <p:cBhvr>
                                        <p:cTn id="7" dur="1822"/>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8"/>
          <p:cNvSpPr txBox="1"/>
          <p:nvPr/>
        </p:nvSpPr>
        <p:spPr>
          <a:xfrm>
            <a:off x="447925" y="386150"/>
            <a:ext cx="8294400" cy="600000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Clr>
                <a:schemeClr val="dk1"/>
              </a:buClr>
              <a:buSzPts val="1100"/>
              <a:buFont typeface="Arial"/>
              <a:buNone/>
            </a:pPr>
            <a:r>
              <a:rPr lang="en-GB" sz="3000" b="1" u="sng">
                <a:solidFill>
                  <a:schemeClr val="dk1"/>
                </a:solidFill>
                <a:latin typeface="Calibri"/>
                <a:ea typeface="Calibri"/>
                <a:cs typeface="Calibri"/>
                <a:sym typeface="Calibri"/>
              </a:rPr>
              <a:t>Early Years Foundation Stage Curriculum:</a:t>
            </a:r>
            <a:endParaRPr sz="3000" u="sng">
              <a:solidFill>
                <a:schemeClr val="dk1"/>
              </a:solidFill>
              <a:latin typeface="Calibri"/>
              <a:ea typeface="Calibri"/>
              <a:cs typeface="Calibri"/>
              <a:sym typeface="Calibri"/>
            </a:endParaRPr>
          </a:p>
          <a:p>
            <a:pPr marL="0" lvl="0" indent="0" algn="just" rtl="0">
              <a:spcBef>
                <a:spcPts val="0"/>
              </a:spcBef>
              <a:spcAft>
                <a:spcPts val="0"/>
              </a:spcAft>
              <a:buClr>
                <a:schemeClr val="dk1"/>
              </a:buClr>
              <a:buSzPts val="1100"/>
              <a:buFont typeface="Arial"/>
              <a:buNone/>
            </a:pPr>
            <a:endParaRPr sz="600">
              <a:solidFill>
                <a:schemeClr val="dk1"/>
              </a:solidFill>
              <a:latin typeface="Calibri"/>
              <a:ea typeface="Calibri"/>
              <a:cs typeface="Calibri"/>
              <a:sym typeface="Calibri"/>
            </a:endParaRPr>
          </a:p>
          <a:p>
            <a:pPr marL="0" lvl="0" indent="0" algn="just" rtl="0">
              <a:spcBef>
                <a:spcPts val="0"/>
              </a:spcBef>
              <a:spcAft>
                <a:spcPts val="0"/>
              </a:spcAft>
              <a:buNone/>
            </a:pPr>
            <a:r>
              <a:rPr lang="en-GB" sz="1600">
                <a:solidFill>
                  <a:schemeClr val="dk1"/>
                </a:solidFill>
                <a:latin typeface="Calibri"/>
                <a:ea typeface="Calibri"/>
                <a:cs typeface="Calibri"/>
                <a:sym typeface="Calibri"/>
              </a:rPr>
              <a:t>We plan using the legal document called the EYFS Framework. </a:t>
            </a:r>
            <a:endParaRPr sz="1600">
              <a:solidFill>
                <a:schemeClr val="dk1"/>
              </a:solidFill>
              <a:latin typeface="Calibri"/>
              <a:ea typeface="Calibri"/>
              <a:cs typeface="Calibri"/>
              <a:sym typeface="Calibri"/>
            </a:endParaRPr>
          </a:p>
          <a:p>
            <a:pPr marL="0" lvl="0" indent="0" algn="just" rtl="0">
              <a:spcBef>
                <a:spcPts val="0"/>
              </a:spcBef>
              <a:spcAft>
                <a:spcPts val="0"/>
              </a:spcAft>
              <a:buNone/>
            </a:pPr>
            <a:endParaRPr sz="1600">
              <a:solidFill>
                <a:schemeClr val="dk1"/>
              </a:solidFill>
              <a:latin typeface="Calibri"/>
              <a:ea typeface="Calibri"/>
              <a:cs typeface="Calibri"/>
              <a:sym typeface="Calibri"/>
            </a:endParaRPr>
          </a:p>
          <a:p>
            <a:pPr marL="457200" lvl="0" indent="-330200" algn="just"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Statutory for all children from birth to age five</a:t>
            </a:r>
            <a:endParaRPr sz="1600">
              <a:solidFill>
                <a:schemeClr val="dk1"/>
              </a:solidFill>
              <a:latin typeface="Calibri"/>
              <a:ea typeface="Calibri"/>
              <a:cs typeface="Calibri"/>
              <a:sym typeface="Calibri"/>
            </a:endParaRPr>
          </a:p>
          <a:p>
            <a:pPr marL="457200" lvl="0" indent="-330200" algn="just"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Supports learning and development through play, exploration and real-life experiences</a:t>
            </a:r>
            <a:endParaRPr sz="1600">
              <a:solidFill>
                <a:schemeClr val="dk1"/>
              </a:solidFill>
              <a:latin typeface="Calibri"/>
              <a:ea typeface="Calibri"/>
              <a:cs typeface="Calibri"/>
              <a:sym typeface="Calibri"/>
            </a:endParaRPr>
          </a:p>
          <a:p>
            <a:pPr marL="457200" lvl="0" indent="-330200" algn="just" rtl="0">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In Reception, the EYFS continues strong foundations for a lifelong love of learning- focusing on the whole child, not just academics!</a:t>
            </a:r>
            <a:endParaRPr sz="1600">
              <a:solidFill>
                <a:schemeClr val="dk1"/>
              </a:solidFill>
              <a:latin typeface="Calibri"/>
              <a:ea typeface="Calibri"/>
              <a:cs typeface="Calibri"/>
              <a:sym typeface="Calibri"/>
            </a:endParaRPr>
          </a:p>
          <a:p>
            <a:pPr marL="0" lvl="0" indent="0" algn="just" rtl="0">
              <a:spcBef>
                <a:spcPts val="0"/>
              </a:spcBef>
              <a:spcAft>
                <a:spcPts val="0"/>
              </a:spcAft>
              <a:buNone/>
            </a:pPr>
            <a:endParaRPr sz="16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b="1">
                <a:solidFill>
                  <a:schemeClr val="dk1"/>
                </a:solidFill>
                <a:latin typeface="Calibri"/>
                <a:ea typeface="Calibri"/>
                <a:cs typeface="Calibri"/>
                <a:sym typeface="Calibri"/>
              </a:rPr>
              <a:t>                                     The 7 Areas of Learning</a:t>
            </a:r>
            <a:endParaRPr sz="2000" b="1">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Communication and Language</a:t>
            </a:r>
            <a:endParaRPr sz="20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Physical Development</a:t>
            </a:r>
            <a:endParaRPr sz="20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Personal, Social and Emotional Development</a:t>
            </a:r>
            <a:endParaRPr sz="20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Literacy</a:t>
            </a:r>
            <a:endParaRPr sz="20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Maths</a:t>
            </a:r>
            <a:endParaRPr sz="20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Understanding the World</a:t>
            </a:r>
            <a:endParaRPr sz="2000">
              <a:solidFill>
                <a:schemeClr val="dk1"/>
              </a:solidFill>
              <a:latin typeface="Calibri"/>
              <a:ea typeface="Calibri"/>
              <a:cs typeface="Calibri"/>
              <a:sym typeface="Calibri"/>
            </a:endParaRPr>
          </a:p>
          <a:p>
            <a:pPr marL="457200" lvl="0" indent="0" algn="l" rtl="0">
              <a:spcBef>
                <a:spcPts val="0"/>
              </a:spcBef>
              <a:spcAft>
                <a:spcPts val="0"/>
              </a:spcAft>
              <a:buNone/>
            </a:pPr>
            <a:r>
              <a:rPr lang="en-GB" sz="2000">
                <a:solidFill>
                  <a:schemeClr val="dk1"/>
                </a:solidFill>
                <a:latin typeface="Calibri"/>
                <a:ea typeface="Calibri"/>
                <a:cs typeface="Calibri"/>
                <a:sym typeface="Calibri"/>
              </a:rPr>
              <a:t>Expressive Arts and Design</a:t>
            </a:r>
            <a:endParaRPr sz="2000">
              <a:solidFill>
                <a:schemeClr val="dk1"/>
              </a:solidFill>
              <a:latin typeface="Calibri"/>
              <a:ea typeface="Calibri"/>
              <a:cs typeface="Calibri"/>
              <a:sym typeface="Calibri"/>
            </a:endParaRPr>
          </a:p>
          <a:p>
            <a:pPr marL="0" lvl="0" indent="0" algn="just" rtl="0">
              <a:spcBef>
                <a:spcPts val="0"/>
              </a:spcBef>
              <a:spcAft>
                <a:spcPts val="0"/>
              </a:spcAft>
              <a:buNone/>
            </a:pPr>
            <a:endParaRPr sz="1600">
              <a:solidFill>
                <a:schemeClr val="dk1"/>
              </a:solidFill>
              <a:latin typeface="Calibri"/>
              <a:ea typeface="Calibri"/>
              <a:cs typeface="Calibri"/>
              <a:sym typeface="Calibri"/>
            </a:endParaRPr>
          </a:p>
          <a:p>
            <a:pPr marL="0" lvl="0" indent="0" algn="l" rtl="0">
              <a:spcBef>
                <a:spcPts val="0"/>
              </a:spcBef>
              <a:spcAft>
                <a:spcPts val="0"/>
              </a:spcAft>
              <a:buNone/>
            </a:pPr>
            <a:r>
              <a:rPr lang="en-GB" sz="1800" u="sng">
                <a:solidFill>
                  <a:schemeClr val="hlink"/>
                </a:solidFill>
                <a:latin typeface="Calibri"/>
                <a:ea typeface="Calibri"/>
                <a:cs typeface="Calibri"/>
                <a:sym typeface="Calibri"/>
                <a:hlinkClick r:id="rId3"/>
              </a:rPr>
              <a:t>Class page</a:t>
            </a:r>
            <a:endParaRPr sz="1800">
              <a:solidFill>
                <a:schemeClr val="dk1"/>
              </a:solidFill>
              <a:latin typeface="Calibri"/>
              <a:ea typeface="Calibri"/>
              <a:cs typeface="Calibri"/>
              <a:sym typeface="Calibri"/>
            </a:endParaRPr>
          </a:p>
          <a:p>
            <a:pPr marL="0" lvl="0" indent="0" algn="l" rtl="0">
              <a:spcBef>
                <a:spcPts val="0"/>
              </a:spcBef>
              <a:spcAft>
                <a:spcPts val="0"/>
              </a:spcAft>
              <a:buNone/>
            </a:pPr>
            <a:r>
              <a:rPr lang="en-GB" sz="1800" u="sng">
                <a:solidFill>
                  <a:schemeClr val="hlink"/>
                </a:solidFill>
                <a:latin typeface="Calibri"/>
                <a:ea typeface="Calibri"/>
                <a:cs typeface="Calibri"/>
                <a:sym typeface="Calibri"/>
                <a:hlinkClick r:id="rId4"/>
              </a:rPr>
              <a:t>Tapestry</a:t>
            </a:r>
            <a:endParaRPr sz="18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800">
              <a:solidFill>
                <a:schemeClr val="dk1"/>
              </a:solidFill>
              <a:latin typeface="Calibri"/>
              <a:ea typeface="Calibri"/>
              <a:cs typeface="Calibri"/>
              <a:sym typeface="Calibri"/>
            </a:endParaRPr>
          </a:p>
          <a:p>
            <a:pPr marL="0" lvl="0" indent="0" algn="just" rtl="0">
              <a:spcBef>
                <a:spcPts val="0"/>
              </a:spcBef>
              <a:spcAft>
                <a:spcPts val="0"/>
              </a:spcAft>
              <a:buNone/>
            </a:pPr>
            <a:endParaRPr sz="1600">
              <a:solidFill>
                <a:schemeClr val="dk1"/>
              </a:solidFill>
              <a:latin typeface="Calibri"/>
              <a:ea typeface="Calibri"/>
              <a:cs typeface="Calibri"/>
              <a:sym typeface="Calibri"/>
            </a:endParaRPr>
          </a:p>
        </p:txBody>
      </p:sp>
      <p:pic>
        <p:nvPicPr>
          <p:cNvPr id="124" name="Google Shape;124;p18"/>
          <p:cNvPicPr preferRelativeResize="0"/>
          <p:nvPr/>
        </p:nvPicPr>
        <p:blipFill>
          <a:blip r:embed="rId5">
            <a:alphaModFix/>
          </a:blip>
          <a:stretch>
            <a:fillRect/>
          </a:stretch>
        </p:blipFill>
        <p:spPr>
          <a:xfrm>
            <a:off x="3276600" y="5479474"/>
            <a:ext cx="1946350" cy="1163250"/>
          </a:xfrm>
          <a:prstGeom prst="rect">
            <a:avLst/>
          </a:prstGeom>
          <a:noFill/>
          <a:ln>
            <a:noFill/>
          </a:ln>
        </p:spPr>
      </p:pic>
      <p:pic>
        <p:nvPicPr>
          <p:cNvPr id="125" name="Google Shape;125;p18"/>
          <p:cNvPicPr preferRelativeResize="0"/>
          <p:nvPr/>
        </p:nvPicPr>
        <p:blipFill>
          <a:blip r:embed="rId6">
            <a:alphaModFix/>
          </a:blip>
          <a:stretch>
            <a:fillRect/>
          </a:stretch>
        </p:blipFill>
        <p:spPr>
          <a:xfrm>
            <a:off x="6891825" y="3103375"/>
            <a:ext cx="1665975" cy="2376100"/>
          </a:xfrm>
          <a:prstGeom prst="rect">
            <a:avLst/>
          </a:prstGeom>
          <a:noFill/>
          <a:ln>
            <a:noFill/>
          </a:ln>
        </p:spPr>
      </p:pic>
    </p:spTree>
  </p:cSld>
  <p:clrMapOvr>
    <a:masterClrMapping/>
  </p:clrMapOvr>
  <p:transition spd="slow">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9"/>
          <p:cNvSpPr/>
          <p:nvPr/>
        </p:nvSpPr>
        <p:spPr>
          <a:xfrm>
            <a:off x="477850" y="228975"/>
            <a:ext cx="8372100" cy="5147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000" b="1" u="sng">
                <a:solidFill>
                  <a:schemeClr val="dk1"/>
                </a:solidFill>
                <a:latin typeface="Calibri"/>
                <a:ea typeface="Calibri"/>
                <a:cs typeface="Calibri"/>
                <a:sym typeface="Calibri"/>
              </a:rPr>
              <a:t>Induction programme:</a:t>
            </a:r>
            <a:endParaRPr sz="3000" u="sng"/>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457200" marR="0" lvl="0" indent="0" algn="l" rtl="0">
              <a:spcBef>
                <a:spcPts val="0"/>
              </a:spcBef>
              <a:spcAft>
                <a:spcPts val="0"/>
              </a:spcAft>
              <a:buNone/>
            </a:pPr>
            <a:r>
              <a:rPr lang="en-GB" sz="1800" b="1" u="sng">
                <a:solidFill>
                  <a:schemeClr val="dk1"/>
                </a:solidFill>
                <a:latin typeface="Calibri"/>
                <a:ea typeface="Calibri"/>
                <a:cs typeface="Calibri"/>
                <a:sym typeface="Calibri"/>
              </a:rPr>
              <a:t>Term 6</a:t>
            </a:r>
            <a:endParaRPr sz="1800" b="1" u="sng">
              <a:solidFill>
                <a:schemeClr val="dk1"/>
              </a:solidFill>
              <a:latin typeface="Calibri"/>
              <a:ea typeface="Calibri"/>
              <a:cs typeface="Calibri"/>
              <a:sym typeface="Calibri"/>
            </a:endParaRPr>
          </a:p>
          <a:p>
            <a:pPr marL="457200" marR="0" lvl="0" indent="-342900" algn="l" rtl="0">
              <a:spcBef>
                <a:spcPts val="0"/>
              </a:spcBef>
              <a:spcAft>
                <a:spcPts val="0"/>
              </a:spcAft>
              <a:buSzPts val="1800"/>
              <a:buFont typeface="Calibri"/>
              <a:buChar char="●"/>
            </a:pPr>
            <a:r>
              <a:rPr lang="en-GB" sz="1800" b="1">
                <a:latin typeface="Calibri"/>
                <a:ea typeface="Calibri"/>
                <a:cs typeface="Calibri"/>
                <a:sym typeface="Calibri"/>
              </a:rPr>
              <a:t>Open afternoons: </a:t>
            </a:r>
            <a:r>
              <a:rPr lang="en-GB" sz="1800">
                <a:latin typeface="Calibri"/>
                <a:ea typeface="Calibri"/>
                <a:cs typeface="Calibri"/>
                <a:sym typeface="Calibri"/>
              </a:rPr>
              <a:t>during June, you are invited to attend school for an </a:t>
            </a:r>
            <a:endParaRPr sz="1800">
              <a:latin typeface="Calibri"/>
              <a:ea typeface="Calibri"/>
              <a:cs typeface="Calibri"/>
              <a:sym typeface="Calibri"/>
            </a:endParaRPr>
          </a:p>
          <a:p>
            <a:pPr marL="457200" marR="0" lvl="0" indent="0" algn="l" rtl="0">
              <a:spcBef>
                <a:spcPts val="0"/>
              </a:spcBef>
              <a:spcAft>
                <a:spcPts val="0"/>
              </a:spcAft>
              <a:buNone/>
            </a:pPr>
            <a:r>
              <a:rPr lang="en-GB" sz="1800">
                <a:latin typeface="Calibri"/>
                <a:ea typeface="Calibri"/>
                <a:cs typeface="Calibri"/>
                <a:sym typeface="Calibri"/>
              </a:rPr>
              <a:t>hour on a Wednesday or Thursday afternoon between 1:30-2:30pm. You </a:t>
            </a:r>
            <a:endParaRPr sz="1800">
              <a:latin typeface="Calibri"/>
              <a:ea typeface="Calibri"/>
              <a:cs typeface="Calibri"/>
              <a:sym typeface="Calibri"/>
            </a:endParaRPr>
          </a:p>
          <a:p>
            <a:pPr marL="457200" marR="0" lvl="0" indent="0" algn="l" rtl="0">
              <a:spcBef>
                <a:spcPts val="0"/>
              </a:spcBef>
              <a:spcAft>
                <a:spcPts val="0"/>
              </a:spcAft>
              <a:buNone/>
            </a:pPr>
            <a:r>
              <a:rPr lang="en-GB" sz="1800">
                <a:latin typeface="Calibri"/>
                <a:ea typeface="Calibri"/>
                <a:cs typeface="Calibri"/>
                <a:sym typeface="Calibri"/>
              </a:rPr>
              <a:t>will need to stay with your child during the visit. This is an opportunity for the children to visit the school/classroom and for you/them to meet the staff. You need to call the school office to book in your visit. If your child is on the SEND register and you feel your child needs extra sessions, please contact the school office. </a:t>
            </a:r>
            <a:endParaRPr sz="1800">
              <a:latin typeface="Calibri"/>
              <a:ea typeface="Calibri"/>
              <a:cs typeface="Calibri"/>
              <a:sym typeface="Calibri"/>
            </a:endParaRPr>
          </a:p>
          <a:p>
            <a:pPr marL="457200" marR="0" lvl="0" indent="-342900" algn="l" rtl="0">
              <a:spcBef>
                <a:spcPts val="0"/>
              </a:spcBef>
              <a:spcAft>
                <a:spcPts val="0"/>
              </a:spcAft>
              <a:buSzPts val="1800"/>
              <a:buFont typeface="Calibri"/>
              <a:buChar char="●"/>
            </a:pPr>
            <a:r>
              <a:rPr lang="en-GB" sz="1800" b="1">
                <a:latin typeface="Calibri"/>
                <a:ea typeface="Calibri"/>
                <a:cs typeface="Calibri"/>
                <a:sym typeface="Calibri"/>
              </a:rPr>
              <a:t>Transition afternoon: Tuesday 9th July  1:15-2:45pm</a:t>
            </a:r>
            <a:endParaRPr sz="1800" b="1">
              <a:latin typeface="Calibri"/>
              <a:ea typeface="Calibri"/>
              <a:cs typeface="Calibri"/>
              <a:sym typeface="Calibri"/>
            </a:endParaRPr>
          </a:p>
          <a:p>
            <a:pPr marL="457200" marR="0" lvl="0" indent="0" algn="l" rtl="0">
              <a:spcBef>
                <a:spcPts val="0"/>
              </a:spcBef>
              <a:spcAft>
                <a:spcPts val="0"/>
              </a:spcAft>
              <a:buNone/>
            </a:pPr>
            <a:r>
              <a:rPr lang="en-GB" sz="1800">
                <a:latin typeface="Calibri"/>
                <a:ea typeface="Calibri"/>
                <a:cs typeface="Calibri"/>
                <a:sym typeface="Calibri"/>
              </a:rPr>
              <a:t>All children across the school will be visiting their new classes/teachers on this day. Please drop your children off and collect them from the Reception gate</a:t>
            </a:r>
            <a:endParaRPr sz="1800">
              <a:latin typeface="Calibri"/>
              <a:ea typeface="Calibri"/>
              <a:cs typeface="Calibri"/>
              <a:sym typeface="Calibri"/>
            </a:endParaRPr>
          </a:p>
          <a:p>
            <a:pPr marL="457200" marR="0" lvl="0" indent="0" algn="l" rtl="0">
              <a:spcBef>
                <a:spcPts val="0"/>
              </a:spcBef>
              <a:spcAft>
                <a:spcPts val="0"/>
              </a:spcAft>
              <a:buNone/>
            </a:pPr>
            <a:endParaRPr sz="1800">
              <a:latin typeface="Calibri"/>
              <a:ea typeface="Calibri"/>
              <a:cs typeface="Calibri"/>
              <a:sym typeface="Calibri"/>
            </a:endParaRPr>
          </a:p>
          <a:p>
            <a:pPr marL="457200" lvl="0" indent="0" algn="l" rtl="0">
              <a:spcBef>
                <a:spcPts val="0"/>
              </a:spcBef>
              <a:spcAft>
                <a:spcPts val="0"/>
              </a:spcAft>
              <a:buNone/>
            </a:pPr>
            <a:r>
              <a:rPr lang="en-GB" sz="1800" b="1" u="sng">
                <a:solidFill>
                  <a:schemeClr val="dk1"/>
                </a:solidFill>
                <a:latin typeface="Calibri"/>
                <a:ea typeface="Calibri"/>
                <a:cs typeface="Calibri"/>
                <a:sym typeface="Calibri"/>
              </a:rPr>
              <a:t>Term 1: September </a:t>
            </a:r>
            <a:endParaRPr sz="1800" b="1" u="sng">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Home visits:</a:t>
            </a:r>
            <a:endParaRPr sz="1800">
              <a:solidFill>
                <a:schemeClr val="dk1"/>
              </a:solidFill>
              <a:latin typeface="Calibri"/>
              <a:ea typeface="Calibri"/>
              <a:cs typeface="Calibri"/>
              <a:sym typeface="Calibri"/>
            </a:endParaRPr>
          </a:p>
          <a:p>
            <a:pPr marL="914400" lvl="1"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Home visits will only be offered to any families </a:t>
            </a:r>
            <a:r>
              <a:rPr lang="en-GB" sz="1800" b="1">
                <a:solidFill>
                  <a:schemeClr val="dk1"/>
                </a:solidFill>
                <a:latin typeface="Calibri"/>
                <a:ea typeface="Calibri"/>
                <a:cs typeface="Calibri"/>
                <a:sym typeface="Calibri"/>
              </a:rPr>
              <a:t>who are new to the school</a:t>
            </a:r>
            <a:endParaRPr sz="1800" b="1">
              <a:solidFill>
                <a:schemeClr val="dk1"/>
              </a:solidFill>
              <a:latin typeface="Calibri"/>
              <a:ea typeface="Calibri"/>
              <a:cs typeface="Calibri"/>
              <a:sym typeface="Calibri"/>
            </a:endParaRPr>
          </a:p>
          <a:p>
            <a:pPr marL="914400" lvl="1"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The home visits will take place on</a:t>
            </a:r>
            <a:r>
              <a:rPr lang="en-GB" sz="1800" b="1">
                <a:solidFill>
                  <a:schemeClr val="dk1"/>
                </a:solidFill>
                <a:latin typeface="Calibri"/>
                <a:ea typeface="Calibri"/>
                <a:cs typeface="Calibri"/>
                <a:sym typeface="Calibri"/>
              </a:rPr>
              <a:t> Tuesday 3rd September and Wednesday 4th September</a:t>
            </a:r>
            <a:endParaRPr sz="1800" b="1">
              <a:solidFill>
                <a:schemeClr val="dk1"/>
              </a:solidFill>
              <a:latin typeface="Calibri"/>
              <a:ea typeface="Calibri"/>
              <a:cs typeface="Calibri"/>
              <a:sym typeface="Calibri"/>
            </a:endParaRPr>
          </a:p>
          <a:p>
            <a:pPr marL="914400" lvl="0" indent="0" algn="l" rtl="0">
              <a:spcBef>
                <a:spcPts val="0"/>
              </a:spcBef>
              <a:spcAft>
                <a:spcPts val="0"/>
              </a:spcAft>
              <a:buNone/>
            </a:pPr>
            <a:r>
              <a:rPr lang="en-GB" sz="1800">
                <a:solidFill>
                  <a:schemeClr val="dk1"/>
                </a:solidFill>
                <a:latin typeface="Calibri"/>
                <a:ea typeface="Calibri"/>
                <a:cs typeface="Calibri"/>
                <a:sym typeface="Calibri"/>
              </a:rPr>
              <a:t>This will give you and your child a chance to ask any questions.</a:t>
            </a:r>
            <a:endParaRPr sz="1800">
              <a:solidFill>
                <a:schemeClr val="dk1"/>
              </a:solidFill>
              <a:latin typeface="Calibri"/>
              <a:ea typeface="Calibri"/>
              <a:cs typeface="Calibri"/>
              <a:sym typeface="Calibri"/>
            </a:endParaRPr>
          </a:p>
          <a:p>
            <a:pPr marL="914400" lvl="0" indent="0" algn="l" rtl="0">
              <a:spcBef>
                <a:spcPts val="0"/>
              </a:spcBef>
              <a:spcAft>
                <a:spcPts val="0"/>
              </a:spcAft>
              <a:buNone/>
            </a:pPr>
            <a:r>
              <a:rPr lang="en-GB" sz="1800">
                <a:solidFill>
                  <a:schemeClr val="dk1"/>
                </a:solidFill>
                <a:latin typeface="Calibri"/>
                <a:ea typeface="Calibri"/>
                <a:cs typeface="Calibri"/>
                <a:sym typeface="Calibri"/>
              </a:rPr>
              <a:t>Visits are limited to 10 mins.</a:t>
            </a:r>
            <a:endParaRPr sz="1800">
              <a:solidFill>
                <a:schemeClr val="dk1"/>
              </a:solidFill>
              <a:latin typeface="Calibri"/>
              <a:ea typeface="Calibri"/>
              <a:cs typeface="Calibri"/>
              <a:sym typeface="Calibri"/>
            </a:endParaRPr>
          </a:p>
          <a:p>
            <a:pPr marL="457200" marR="0" lvl="0" indent="0" algn="l" rtl="0">
              <a:spcBef>
                <a:spcPts val="0"/>
              </a:spcBef>
              <a:spcAft>
                <a:spcPts val="0"/>
              </a:spcAft>
              <a:buNone/>
            </a:pPr>
            <a:endParaRPr sz="1800">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19"/>
          <p:cNvPicPr preferRelativeResize="0"/>
          <p:nvPr/>
        </p:nvPicPr>
        <p:blipFill>
          <a:blip r:embed="rId3">
            <a:alphaModFix/>
          </a:blip>
          <a:stretch>
            <a:fillRect/>
          </a:stretch>
        </p:blipFill>
        <p:spPr>
          <a:xfrm>
            <a:off x="7439825" y="281175"/>
            <a:ext cx="1472100" cy="879800"/>
          </a:xfrm>
          <a:prstGeom prst="rect">
            <a:avLst/>
          </a:prstGeom>
          <a:noFill/>
          <a:ln>
            <a:noFill/>
          </a:ln>
        </p:spPr>
      </p:pic>
    </p:spTree>
  </p:cSld>
  <p:clrMapOvr>
    <a:masterClrMapping/>
  </p:clrMapOvr>
  <p:transition spd="slow">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0"/>
          <p:cNvSpPr/>
          <p:nvPr/>
        </p:nvSpPr>
        <p:spPr>
          <a:xfrm>
            <a:off x="503775" y="524275"/>
            <a:ext cx="8372100" cy="13425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700" b="1" u="sng">
                <a:solidFill>
                  <a:schemeClr val="dk1"/>
                </a:solidFill>
                <a:latin typeface="Calibri"/>
                <a:ea typeface="Calibri"/>
                <a:cs typeface="Calibri"/>
                <a:sym typeface="Calibri"/>
              </a:rPr>
              <a:t>Planned transition for Reception children </a:t>
            </a:r>
            <a:endParaRPr sz="2700" b="1" u="sng">
              <a:solidFill>
                <a:schemeClr val="dk1"/>
              </a:solidFill>
              <a:latin typeface="Calibri"/>
              <a:ea typeface="Calibri"/>
              <a:cs typeface="Calibri"/>
              <a:sym typeface="Calibri"/>
            </a:endParaRPr>
          </a:p>
          <a:p>
            <a:pPr marL="0" marR="0" lvl="0" indent="0" algn="ctr" rtl="0">
              <a:spcBef>
                <a:spcPts val="0"/>
              </a:spcBef>
              <a:spcAft>
                <a:spcPts val="0"/>
              </a:spcAft>
              <a:buNone/>
            </a:pPr>
            <a:r>
              <a:rPr lang="en-GB" sz="2700" b="1" u="sng">
                <a:solidFill>
                  <a:schemeClr val="dk1"/>
                </a:solidFill>
                <a:latin typeface="Calibri"/>
                <a:ea typeface="Calibri"/>
                <a:cs typeface="Calibri"/>
                <a:sym typeface="Calibri"/>
              </a:rPr>
              <a:t>September 2025</a:t>
            </a:r>
            <a:endParaRPr sz="2700" b="1" u="sng">
              <a:solidFill>
                <a:schemeClr val="dk1"/>
              </a:solidFill>
              <a:latin typeface="Calibri"/>
              <a:ea typeface="Calibri"/>
              <a:cs typeface="Calibri"/>
              <a:sym typeface="Calibri"/>
            </a:endParaRPr>
          </a:p>
          <a:p>
            <a:pPr marL="0" marR="0" lvl="0" indent="0" algn="ctr" rtl="0">
              <a:spcBef>
                <a:spcPts val="0"/>
              </a:spcBef>
              <a:spcAft>
                <a:spcPts val="0"/>
              </a:spcAft>
              <a:buNone/>
            </a:pPr>
            <a:endParaRPr sz="2700" b="1" u="sng">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7" name="Google Shape;137;p20"/>
          <p:cNvPicPr preferRelativeResize="0"/>
          <p:nvPr/>
        </p:nvPicPr>
        <p:blipFill>
          <a:blip r:embed="rId3">
            <a:alphaModFix/>
          </a:blip>
          <a:stretch>
            <a:fillRect/>
          </a:stretch>
        </p:blipFill>
        <p:spPr>
          <a:xfrm>
            <a:off x="7763550" y="6032975"/>
            <a:ext cx="1380450" cy="825025"/>
          </a:xfrm>
          <a:prstGeom prst="rect">
            <a:avLst/>
          </a:prstGeom>
          <a:noFill/>
          <a:ln>
            <a:noFill/>
          </a:ln>
        </p:spPr>
      </p:pic>
      <p:graphicFrame>
        <p:nvGraphicFramePr>
          <p:cNvPr id="138" name="Google Shape;138;p20"/>
          <p:cNvGraphicFramePr/>
          <p:nvPr/>
        </p:nvGraphicFramePr>
        <p:xfrm>
          <a:off x="1229275" y="1439063"/>
          <a:ext cx="3000000" cy="3000000"/>
        </p:xfrm>
        <a:graphic>
          <a:graphicData uri="http://schemas.openxmlformats.org/drawingml/2006/table">
            <a:tbl>
              <a:tblPr>
                <a:noFill/>
                <a:tableStyleId>{DE0777C9-A6F3-4AEB-A6E3-15F2535F97F9}</a:tableStyleId>
              </a:tblPr>
              <a:tblGrid>
                <a:gridCol w="3065950">
                  <a:extLst>
                    <a:ext uri="{9D8B030D-6E8A-4147-A177-3AD203B41FA5}">
                      <a16:colId xmlns:a16="http://schemas.microsoft.com/office/drawing/2014/main" val="20000"/>
                    </a:ext>
                  </a:extLst>
                </a:gridCol>
                <a:gridCol w="3065950">
                  <a:extLst>
                    <a:ext uri="{9D8B030D-6E8A-4147-A177-3AD203B41FA5}">
                      <a16:colId xmlns:a16="http://schemas.microsoft.com/office/drawing/2014/main" val="20001"/>
                    </a:ext>
                  </a:extLst>
                </a:gridCol>
              </a:tblGrid>
              <a:tr h="614875">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Monday 1st September </a:t>
                      </a:r>
                      <a:endParaRPr>
                        <a:solidFill>
                          <a:schemeClr val="dk1"/>
                        </a:solidFill>
                      </a:endParaRPr>
                    </a:p>
                    <a:p>
                      <a:pPr marL="0" lvl="0" indent="0" algn="l" rtl="0">
                        <a:spcBef>
                          <a:spcPts val="0"/>
                        </a:spcBef>
                        <a:spcAft>
                          <a:spcPts val="0"/>
                        </a:spcAft>
                        <a:buNone/>
                      </a:pPr>
                      <a:endParaRPr/>
                    </a:p>
                  </a:txBody>
                  <a:tcPr marL="91425" marR="91425" marT="91425" marB="91425"/>
                </a:tc>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INSET DAY – School Closed </a:t>
                      </a:r>
                      <a:endParaRPr>
                        <a:solidFill>
                          <a:schemeClr val="dk1"/>
                        </a:solidFill>
                      </a:endParaRPr>
                    </a:p>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1034825">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Tuesday 2nd September </a:t>
                      </a:r>
                      <a:endParaRPr>
                        <a:solidFill>
                          <a:schemeClr val="dk1"/>
                        </a:solidFill>
                      </a:endParaRPr>
                    </a:p>
                    <a:p>
                      <a:pPr marL="0" lvl="0" indent="0" algn="l" rtl="0">
                        <a:spcBef>
                          <a:spcPts val="0"/>
                        </a:spcBef>
                        <a:spcAft>
                          <a:spcPts val="0"/>
                        </a:spcAft>
                        <a:buNone/>
                      </a:pPr>
                      <a:endParaRPr/>
                    </a:p>
                  </a:txBody>
                  <a:tcPr marL="91425" marR="91425" marT="91425" marB="91425"/>
                </a:tc>
                <a:tc>
                  <a:txBody>
                    <a:bodyPr/>
                    <a:lstStyle/>
                    <a:p>
                      <a:pPr marL="457200" marR="224842" lvl="0" indent="-317500" algn="l" rtl="0">
                        <a:lnSpc>
                          <a:spcPct val="102231"/>
                        </a:lnSpc>
                        <a:spcBef>
                          <a:spcPts val="0"/>
                        </a:spcBef>
                        <a:spcAft>
                          <a:spcPts val="0"/>
                        </a:spcAft>
                        <a:buClr>
                          <a:schemeClr val="dk1"/>
                        </a:buClr>
                        <a:buSzPts val="1400"/>
                        <a:buFont typeface="Calibri"/>
                        <a:buChar char="●"/>
                      </a:pPr>
                      <a:r>
                        <a:rPr lang="en-GB">
                          <a:solidFill>
                            <a:schemeClr val="dk1"/>
                          </a:solidFill>
                        </a:rPr>
                        <a:t>INSET DAY - School Closed</a:t>
                      </a:r>
                      <a:endParaRPr>
                        <a:solidFill>
                          <a:schemeClr val="dk1"/>
                        </a:solidFill>
                      </a:endParaRPr>
                    </a:p>
                    <a:p>
                      <a:pPr marL="457200" marR="224842" lvl="0" indent="-317500" algn="l" rtl="0">
                        <a:lnSpc>
                          <a:spcPct val="102231"/>
                        </a:lnSpc>
                        <a:spcBef>
                          <a:spcPts val="0"/>
                        </a:spcBef>
                        <a:spcAft>
                          <a:spcPts val="0"/>
                        </a:spcAft>
                        <a:buClr>
                          <a:schemeClr val="dk1"/>
                        </a:buClr>
                        <a:buSzPts val="1400"/>
                        <a:buFont typeface="Calibri"/>
                        <a:buChar char="●"/>
                      </a:pPr>
                      <a:r>
                        <a:rPr lang="en-GB" b="1">
                          <a:solidFill>
                            <a:schemeClr val="dk1"/>
                          </a:solidFill>
                        </a:rPr>
                        <a:t>Home Visits – all day for any families new to the school</a:t>
                      </a:r>
                      <a:endParaRPr b="1">
                        <a:solidFill>
                          <a:schemeClr val="dk1"/>
                        </a:solidFill>
                      </a:endParaRPr>
                    </a:p>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r h="620500">
                <a:tc>
                  <a:txBody>
                    <a:bodyPr/>
                    <a:lstStyle/>
                    <a:p>
                      <a:pPr marL="457200" marR="224842" lvl="0" indent="-317500" algn="l" rtl="0">
                        <a:lnSpc>
                          <a:spcPct val="102231"/>
                        </a:lnSpc>
                        <a:spcBef>
                          <a:spcPts val="0"/>
                        </a:spcBef>
                        <a:spcAft>
                          <a:spcPts val="0"/>
                        </a:spcAft>
                        <a:buClr>
                          <a:schemeClr val="dk1"/>
                        </a:buClr>
                        <a:buSzPts val="1400"/>
                        <a:buFont typeface="Calibri"/>
                        <a:buChar char="●"/>
                      </a:pPr>
                      <a:r>
                        <a:rPr lang="en-GB">
                          <a:solidFill>
                            <a:schemeClr val="dk1"/>
                          </a:solidFill>
                        </a:rPr>
                        <a:t>Wednesday 3rd September </a:t>
                      </a:r>
                      <a:endParaRPr>
                        <a:solidFill>
                          <a:schemeClr val="dk1"/>
                        </a:solidFill>
                      </a:endParaRPr>
                    </a:p>
                    <a:p>
                      <a:pPr marL="0" lvl="0" indent="0" algn="l" rtl="0">
                        <a:spcBef>
                          <a:spcPts val="0"/>
                        </a:spcBef>
                        <a:spcAft>
                          <a:spcPts val="0"/>
                        </a:spcAft>
                        <a:buNone/>
                      </a:pPr>
                      <a:endParaRPr/>
                    </a:p>
                  </a:txBody>
                  <a:tcPr marL="91425" marR="91425" marT="91425" marB="91425"/>
                </a:tc>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Morning - </a:t>
                      </a:r>
                      <a:r>
                        <a:rPr lang="en-GB" b="1">
                          <a:solidFill>
                            <a:schemeClr val="dk1"/>
                          </a:solidFill>
                        </a:rPr>
                        <a:t>8.35am – 11.45am</a:t>
                      </a:r>
                      <a:endParaRPr/>
                    </a:p>
                  </a:txBody>
                  <a:tcPr marL="91425" marR="91425" marT="91425" marB="91425"/>
                </a:tc>
                <a:extLst>
                  <a:ext uri="{0D108BD9-81ED-4DB2-BD59-A6C34878D82A}">
                    <a16:rowId xmlns:a16="http://schemas.microsoft.com/office/drawing/2014/main" val="10002"/>
                  </a:ext>
                </a:extLst>
              </a:tr>
              <a:tr h="1369550">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Thursday 4th September</a:t>
                      </a:r>
                      <a:endParaRPr/>
                    </a:p>
                  </a:txBody>
                  <a:tcPr marL="91425" marR="91425" marT="91425" marB="91425"/>
                </a:tc>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Morning with lunch - </a:t>
                      </a:r>
                      <a:r>
                        <a:rPr lang="en-GB" b="1">
                          <a:solidFill>
                            <a:schemeClr val="dk1"/>
                          </a:solidFill>
                        </a:rPr>
                        <a:t>8.35am – 1.15pm</a:t>
                      </a:r>
                      <a:endParaRPr/>
                    </a:p>
                  </a:txBody>
                  <a:tcPr marL="91425" marR="91425" marT="91425" marB="91425"/>
                </a:tc>
                <a:extLst>
                  <a:ext uri="{0D108BD9-81ED-4DB2-BD59-A6C34878D82A}">
                    <a16:rowId xmlns:a16="http://schemas.microsoft.com/office/drawing/2014/main" val="10003"/>
                  </a:ext>
                </a:extLst>
              </a:tr>
              <a:tr h="1117975">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Friday 5th September</a:t>
                      </a:r>
                      <a:endParaRPr>
                        <a:solidFill>
                          <a:schemeClr val="dk1"/>
                        </a:solidFill>
                      </a:endParaRPr>
                    </a:p>
                    <a:p>
                      <a:pPr marL="0" lvl="0" indent="0" algn="l" rtl="0">
                        <a:spcBef>
                          <a:spcPts val="0"/>
                        </a:spcBef>
                        <a:spcAft>
                          <a:spcPts val="0"/>
                        </a:spcAft>
                        <a:buNone/>
                      </a:pPr>
                      <a:endParaRPr/>
                    </a:p>
                  </a:txBody>
                  <a:tcPr marL="91425" marR="91425" marT="91425" marB="91425"/>
                </a:tc>
                <a:tc>
                  <a:txBody>
                    <a:bodyPr/>
                    <a:lstStyle/>
                    <a:p>
                      <a:pPr marL="457200" lvl="0" indent="-317500" algn="l" rtl="0">
                        <a:spcBef>
                          <a:spcPts val="0"/>
                        </a:spcBef>
                        <a:spcAft>
                          <a:spcPts val="0"/>
                        </a:spcAft>
                        <a:buClr>
                          <a:schemeClr val="dk1"/>
                        </a:buClr>
                        <a:buSzPts val="1400"/>
                        <a:buFont typeface="Calibri"/>
                        <a:buChar char="●"/>
                      </a:pPr>
                      <a:r>
                        <a:rPr lang="en-GB">
                          <a:solidFill>
                            <a:schemeClr val="dk1"/>
                          </a:solidFill>
                        </a:rPr>
                        <a:t>FULL TIME IN SCHOOL BEGINS-</a:t>
                      </a:r>
                      <a:endParaRPr>
                        <a:solidFill>
                          <a:schemeClr val="dk1"/>
                        </a:solidFill>
                      </a:endParaRPr>
                    </a:p>
                    <a:p>
                      <a:pPr marL="457200" lvl="0" indent="-317500" algn="l" rtl="0">
                        <a:spcBef>
                          <a:spcPts val="0"/>
                        </a:spcBef>
                        <a:spcAft>
                          <a:spcPts val="0"/>
                        </a:spcAft>
                        <a:buClr>
                          <a:schemeClr val="dk1"/>
                        </a:buClr>
                        <a:buSzPts val="1400"/>
                        <a:buFont typeface="Calibri"/>
                        <a:buChar char="●"/>
                      </a:pPr>
                      <a:r>
                        <a:rPr lang="en-GB">
                          <a:solidFill>
                            <a:schemeClr val="dk1"/>
                          </a:solidFill>
                        </a:rPr>
                        <a:t> </a:t>
                      </a:r>
                      <a:r>
                        <a:rPr lang="en-GB" b="1">
                          <a:solidFill>
                            <a:schemeClr val="dk1"/>
                          </a:solidFill>
                        </a:rPr>
                        <a:t>8.35am to 3.15pm</a:t>
                      </a:r>
                      <a:endParaRPr/>
                    </a:p>
                  </a:txBody>
                  <a:tcPr marL="91425" marR="91425" marT="91425" marB="91425"/>
                </a:tc>
                <a:extLst>
                  <a:ext uri="{0D108BD9-81ED-4DB2-BD59-A6C34878D82A}">
                    <a16:rowId xmlns:a16="http://schemas.microsoft.com/office/drawing/2014/main" val="10004"/>
                  </a:ext>
                </a:extLst>
              </a:tr>
            </a:tbl>
          </a:graphicData>
        </a:graphic>
      </p:graphicFrame>
    </p:spTree>
  </p:cSld>
  <p:clrMapOvr>
    <a:masterClrMapping/>
  </p:clrMapOvr>
  <p:transition spd="slow">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1"/>
          <p:cNvSpPr txBox="1"/>
          <p:nvPr/>
        </p:nvSpPr>
        <p:spPr>
          <a:xfrm>
            <a:off x="233450" y="191075"/>
            <a:ext cx="3235500" cy="523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000" b="1" u="sng">
                <a:solidFill>
                  <a:schemeClr val="dk1"/>
                </a:solidFill>
                <a:latin typeface="Calibri"/>
                <a:ea typeface="Calibri"/>
                <a:cs typeface="Calibri"/>
                <a:sym typeface="Calibri"/>
              </a:rPr>
              <a:t>Uniform </a:t>
            </a:r>
            <a:endParaRPr sz="3000" b="1" u="sng"/>
          </a:p>
        </p:txBody>
      </p:sp>
      <p:pic>
        <p:nvPicPr>
          <p:cNvPr id="144" name="Google Shape;144;p21"/>
          <p:cNvPicPr preferRelativeResize="0"/>
          <p:nvPr/>
        </p:nvPicPr>
        <p:blipFill>
          <a:blip r:embed="rId3">
            <a:alphaModFix/>
          </a:blip>
          <a:stretch>
            <a:fillRect/>
          </a:stretch>
        </p:blipFill>
        <p:spPr>
          <a:xfrm>
            <a:off x="7013150" y="5341099"/>
            <a:ext cx="1946350" cy="1163250"/>
          </a:xfrm>
          <a:prstGeom prst="rect">
            <a:avLst/>
          </a:prstGeom>
          <a:noFill/>
          <a:ln>
            <a:noFill/>
          </a:ln>
        </p:spPr>
      </p:pic>
      <p:sp>
        <p:nvSpPr>
          <p:cNvPr id="145" name="Google Shape;145;p21"/>
          <p:cNvSpPr txBox="1"/>
          <p:nvPr/>
        </p:nvSpPr>
        <p:spPr>
          <a:xfrm>
            <a:off x="4014025" y="834450"/>
            <a:ext cx="6961200" cy="18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highlight>
                  <a:srgbClr val="C9DAF8"/>
                </a:highlight>
              </a:rPr>
              <a:t>Summer </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Plain white polo shirt</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Navy tracksuit bottoms/leggings</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Navy shorts OR grey school shorts</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OR  mid-blue checked summer dress </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Plain white, grey or black socks</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Black shoes (</a:t>
            </a:r>
            <a:r>
              <a:rPr lang="en-GB" b="1">
                <a:solidFill>
                  <a:schemeClr val="dk1"/>
                </a:solidFill>
                <a:highlight>
                  <a:srgbClr val="C9DAF8"/>
                </a:highlight>
              </a:rPr>
              <a:t>not</a:t>
            </a:r>
            <a:r>
              <a:rPr lang="en-GB">
                <a:solidFill>
                  <a:schemeClr val="dk1"/>
                </a:solidFill>
                <a:highlight>
                  <a:srgbClr val="C9DAF8"/>
                </a:highlight>
              </a:rPr>
              <a:t> trainers, boots, high heels or sandals)</a:t>
            </a:r>
            <a:endParaRPr>
              <a:solidFill>
                <a:schemeClr val="dk1"/>
              </a:solidFill>
              <a:highlight>
                <a:srgbClr val="C9DAF8"/>
              </a:highlight>
            </a:endParaRPr>
          </a:p>
          <a:p>
            <a:pPr marL="0" lvl="0" indent="0" algn="l" rtl="0">
              <a:spcBef>
                <a:spcPts val="0"/>
              </a:spcBef>
              <a:spcAft>
                <a:spcPts val="0"/>
              </a:spcAft>
              <a:buNone/>
            </a:pPr>
            <a:endParaRPr>
              <a:solidFill>
                <a:schemeClr val="dk1"/>
              </a:solidFill>
              <a:highlight>
                <a:srgbClr val="C9DAF8"/>
              </a:highlight>
            </a:endParaRPr>
          </a:p>
          <a:p>
            <a:pPr marL="0" lvl="0" indent="0" algn="l" rtl="0">
              <a:spcBef>
                <a:spcPts val="0"/>
              </a:spcBef>
              <a:spcAft>
                <a:spcPts val="0"/>
              </a:spcAft>
              <a:buNone/>
            </a:pPr>
            <a:r>
              <a:rPr lang="en-GB">
                <a:solidFill>
                  <a:schemeClr val="dk1"/>
                </a:solidFill>
                <a:highlight>
                  <a:srgbClr val="C9DAF8"/>
                </a:highlight>
              </a:rPr>
              <a:t>Winter</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Navy jogging bottoms/leggings OR grey trousers, </a:t>
            </a:r>
            <a:endParaRPr>
              <a:solidFill>
                <a:schemeClr val="dk1"/>
              </a:solidFill>
              <a:highlight>
                <a:srgbClr val="C9DAF8"/>
              </a:highlight>
            </a:endParaRPr>
          </a:p>
          <a:p>
            <a:pPr marL="457200" lvl="0" indent="0" algn="l" rtl="0">
              <a:spcBef>
                <a:spcPts val="0"/>
              </a:spcBef>
              <a:spcAft>
                <a:spcPts val="0"/>
              </a:spcAft>
              <a:buNone/>
            </a:pPr>
            <a:r>
              <a:rPr lang="en-GB">
                <a:solidFill>
                  <a:schemeClr val="dk1"/>
                </a:solidFill>
                <a:highlight>
                  <a:srgbClr val="C9DAF8"/>
                </a:highlight>
              </a:rPr>
              <a:t>skirt/culottes or pinafore dress</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White polo shirt</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Royal blue jumper* or cardigan* with the school name</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Grey, black or white socks or tights</a:t>
            </a:r>
            <a:endParaRPr>
              <a:solidFill>
                <a:schemeClr val="dk1"/>
              </a:solidFill>
              <a:highlight>
                <a:srgbClr val="C9DAF8"/>
              </a:highlight>
            </a:endParaRPr>
          </a:p>
          <a:p>
            <a:pPr marL="457200" lvl="0" indent="-317500" algn="l" rtl="0">
              <a:spcBef>
                <a:spcPts val="0"/>
              </a:spcBef>
              <a:spcAft>
                <a:spcPts val="0"/>
              </a:spcAft>
              <a:buClr>
                <a:schemeClr val="dk1"/>
              </a:buClr>
              <a:buSzPts val="1400"/>
              <a:buChar char="●"/>
            </a:pPr>
            <a:r>
              <a:rPr lang="en-GB">
                <a:solidFill>
                  <a:schemeClr val="dk1"/>
                </a:solidFill>
                <a:highlight>
                  <a:srgbClr val="C9DAF8"/>
                </a:highlight>
              </a:rPr>
              <a:t>Black shoes (</a:t>
            </a:r>
            <a:r>
              <a:rPr lang="en-GB" b="1">
                <a:solidFill>
                  <a:schemeClr val="dk1"/>
                </a:solidFill>
                <a:highlight>
                  <a:srgbClr val="C9DAF8"/>
                </a:highlight>
              </a:rPr>
              <a:t>not</a:t>
            </a:r>
            <a:r>
              <a:rPr lang="en-GB">
                <a:solidFill>
                  <a:schemeClr val="dk1"/>
                </a:solidFill>
                <a:highlight>
                  <a:srgbClr val="C9DAF8"/>
                </a:highlight>
              </a:rPr>
              <a:t> trainers, boots or shoes with high heels)</a:t>
            </a:r>
            <a:endParaRPr>
              <a:solidFill>
                <a:schemeClr val="dk1"/>
              </a:solidFill>
              <a:highlight>
                <a:srgbClr val="C9DAF8"/>
              </a:highlight>
            </a:endParaRPr>
          </a:p>
          <a:p>
            <a:pPr marL="0" lvl="0" indent="0" algn="l" rtl="0">
              <a:spcBef>
                <a:spcPts val="0"/>
              </a:spcBef>
              <a:spcAft>
                <a:spcPts val="0"/>
              </a:spcAft>
              <a:buNone/>
            </a:pPr>
            <a:endParaRPr>
              <a:solidFill>
                <a:schemeClr val="dk1"/>
              </a:solidFill>
              <a:highlight>
                <a:srgbClr val="C9DAF8"/>
              </a:highlight>
            </a:endParaRPr>
          </a:p>
          <a:p>
            <a:pPr marL="0" lvl="0" indent="0" algn="l" rtl="0">
              <a:spcBef>
                <a:spcPts val="0"/>
              </a:spcBef>
              <a:spcAft>
                <a:spcPts val="0"/>
              </a:spcAft>
              <a:buNone/>
            </a:pPr>
            <a:endParaRPr>
              <a:solidFill>
                <a:schemeClr val="dk1"/>
              </a:solidFill>
              <a:highlight>
                <a:srgbClr val="C9DAF8"/>
              </a:highlight>
            </a:endParaRPr>
          </a:p>
          <a:p>
            <a:pPr marL="0" lvl="0" indent="0" algn="l" rtl="0">
              <a:spcBef>
                <a:spcPts val="0"/>
              </a:spcBef>
              <a:spcAft>
                <a:spcPts val="0"/>
              </a:spcAft>
              <a:buNone/>
            </a:pPr>
            <a:endParaRPr>
              <a:solidFill>
                <a:schemeClr val="dk1"/>
              </a:solidFill>
              <a:highlight>
                <a:srgbClr val="C9DAF8"/>
              </a:highlight>
            </a:endParaRPr>
          </a:p>
          <a:p>
            <a:pPr marL="0" lvl="0" indent="0" algn="l" rtl="0">
              <a:spcBef>
                <a:spcPts val="0"/>
              </a:spcBef>
              <a:spcAft>
                <a:spcPts val="0"/>
              </a:spcAft>
              <a:buNone/>
            </a:pPr>
            <a:endParaRPr>
              <a:solidFill>
                <a:schemeClr val="dk1"/>
              </a:solidFill>
              <a:highlight>
                <a:srgbClr val="C9DAF8"/>
              </a:highlight>
            </a:endParaRPr>
          </a:p>
          <a:p>
            <a:pPr marL="0" lvl="0" indent="0" algn="l" rtl="0">
              <a:spcBef>
                <a:spcPts val="0"/>
              </a:spcBef>
              <a:spcAft>
                <a:spcPts val="0"/>
              </a:spcAft>
              <a:buNone/>
            </a:pPr>
            <a:r>
              <a:rPr lang="en-GB">
                <a:solidFill>
                  <a:schemeClr val="dk1"/>
                </a:solidFill>
                <a:highlight>
                  <a:srgbClr val="C9DAF8"/>
                </a:highlight>
              </a:rPr>
              <a:t>Uniform and book bag available from Trutex on Cockroft Road</a:t>
            </a:r>
            <a:endParaRPr>
              <a:solidFill>
                <a:schemeClr val="dk1"/>
              </a:solidFill>
              <a:highlight>
                <a:srgbClr val="C9DAF8"/>
              </a:highlight>
            </a:endParaRPr>
          </a:p>
          <a:p>
            <a:pPr marL="0" lvl="0" indent="0" algn="l" rtl="0">
              <a:spcBef>
                <a:spcPts val="0"/>
              </a:spcBef>
              <a:spcAft>
                <a:spcPts val="0"/>
              </a:spcAft>
              <a:buNone/>
            </a:pPr>
            <a:endParaRPr sz="1200">
              <a:solidFill>
                <a:schemeClr val="dk1"/>
              </a:solidFill>
              <a:highlight>
                <a:srgbClr val="C9DAF8"/>
              </a:highlight>
            </a:endParaRPr>
          </a:p>
          <a:p>
            <a:pPr marL="0" lvl="0" indent="0" algn="l" rtl="0">
              <a:spcBef>
                <a:spcPts val="0"/>
              </a:spcBef>
              <a:spcAft>
                <a:spcPts val="0"/>
              </a:spcAft>
              <a:buNone/>
            </a:pPr>
            <a:endParaRPr sz="1800">
              <a:highlight>
                <a:srgbClr val="C9DAF8"/>
              </a:highlight>
              <a:latin typeface="Calibri"/>
              <a:ea typeface="Calibri"/>
              <a:cs typeface="Calibri"/>
              <a:sym typeface="Calibri"/>
            </a:endParaRPr>
          </a:p>
        </p:txBody>
      </p:sp>
      <p:sp>
        <p:nvSpPr>
          <p:cNvPr id="146" name="Google Shape;146;p21"/>
          <p:cNvSpPr txBox="1"/>
          <p:nvPr/>
        </p:nvSpPr>
        <p:spPr>
          <a:xfrm>
            <a:off x="4392700" y="1113675"/>
            <a:ext cx="2083200" cy="237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latin typeface="Calibri"/>
              <a:ea typeface="Calibri"/>
              <a:cs typeface="Calibri"/>
              <a:sym typeface="Calibri"/>
            </a:endParaRPr>
          </a:p>
        </p:txBody>
      </p:sp>
      <p:pic>
        <p:nvPicPr>
          <p:cNvPr id="147" name="Google Shape;147;p21"/>
          <p:cNvPicPr preferRelativeResize="0"/>
          <p:nvPr/>
        </p:nvPicPr>
        <p:blipFill>
          <a:blip r:embed="rId4">
            <a:alphaModFix/>
          </a:blip>
          <a:stretch>
            <a:fillRect/>
          </a:stretch>
        </p:blipFill>
        <p:spPr>
          <a:xfrm>
            <a:off x="419150" y="1113675"/>
            <a:ext cx="3235500" cy="4797125"/>
          </a:xfrm>
          <a:prstGeom prst="rect">
            <a:avLst/>
          </a:prstGeom>
          <a:noFill/>
          <a:ln>
            <a:noFill/>
          </a:ln>
        </p:spPr>
      </p:pic>
    </p:spTree>
  </p:cSld>
  <p:clrMapOvr>
    <a:masterClrMapping/>
  </p:clrMapOvr>
  <p:transition spd="slow">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2"/>
          <p:cNvSpPr txBox="1"/>
          <p:nvPr/>
        </p:nvSpPr>
        <p:spPr>
          <a:xfrm>
            <a:off x="251520" y="386421"/>
            <a:ext cx="8496900" cy="8925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3000" b="1" u="sng">
                <a:solidFill>
                  <a:schemeClr val="dk1"/>
                </a:solidFill>
                <a:latin typeface="Calibri"/>
                <a:ea typeface="Calibri"/>
                <a:cs typeface="Calibri"/>
                <a:sym typeface="Calibri"/>
              </a:rPr>
              <a:t>Other important things!</a:t>
            </a:r>
            <a:endParaRPr sz="3000" b="1" u="sng"/>
          </a:p>
          <a:p>
            <a:pPr marL="0" marR="0" lvl="0" indent="0" algn="ctr" rtl="0">
              <a:spcBef>
                <a:spcPts val="0"/>
              </a:spcBef>
              <a:spcAft>
                <a:spcPts val="0"/>
              </a:spcAft>
              <a:buNone/>
            </a:pPr>
            <a:endParaRPr/>
          </a:p>
        </p:txBody>
      </p:sp>
      <p:sp>
        <p:nvSpPr>
          <p:cNvPr id="153" name="Google Shape;153;p22"/>
          <p:cNvSpPr txBox="1"/>
          <p:nvPr/>
        </p:nvSpPr>
        <p:spPr>
          <a:xfrm>
            <a:off x="623475" y="1521475"/>
            <a:ext cx="7926900" cy="4405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600">
                <a:solidFill>
                  <a:schemeClr val="dk1"/>
                </a:solidFill>
                <a:latin typeface="Calibri"/>
                <a:ea typeface="Calibri"/>
                <a:cs typeface="Calibri"/>
                <a:sym typeface="Calibri"/>
              </a:rPr>
              <a:t>Water bottle</a:t>
            </a:r>
            <a:endParaRPr sz="3600">
              <a:solidFill>
                <a:schemeClr val="dk1"/>
              </a:solidFill>
              <a:latin typeface="Calibri"/>
              <a:ea typeface="Calibri"/>
              <a:cs typeface="Calibri"/>
              <a:sym typeface="Calibri"/>
            </a:endParaRPr>
          </a:p>
          <a:p>
            <a:pPr marL="0" marR="0" lvl="0" indent="0" algn="l" rtl="0">
              <a:spcBef>
                <a:spcPts val="0"/>
              </a:spcBef>
              <a:spcAft>
                <a:spcPts val="0"/>
              </a:spcAft>
              <a:buNone/>
            </a:pPr>
            <a:r>
              <a:rPr lang="en-GB" sz="3600">
                <a:solidFill>
                  <a:schemeClr val="dk1"/>
                </a:solidFill>
                <a:latin typeface="Calibri"/>
                <a:ea typeface="Calibri"/>
                <a:cs typeface="Calibri"/>
                <a:sym typeface="Calibri"/>
              </a:rPr>
              <a:t>Book bag	(no backpacks please)		</a:t>
            </a:r>
            <a:endParaRPr sz="3600">
              <a:solidFill>
                <a:schemeClr val="dk1"/>
              </a:solidFill>
              <a:latin typeface="Calibri"/>
              <a:ea typeface="Calibri"/>
              <a:cs typeface="Calibri"/>
              <a:sym typeface="Calibri"/>
            </a:endParaRPr>
          </a:p>
          <a:p>
            <a:pPr marL="0" marR="0" lvl="0" indent="0" algn="l" rtl="0">
              <a:spcBef>
                <a:spcPts val="0"/>
              </a:spcBef>
              <a:spcAft>
                <a:spcPts val="0"/>
              </a:spcAft>
              <a:buNone/>
            </a:pPr>
            <a:r>
              <a:rPr lang="en-GB" sz="3600">
                <a:solidFill>
                  <a:schemeClr val="dk1"/>
                </a:solidFill>
                <a:latin typeface="Calibri"/>
                <a:ea typeface="Calibri"/>
                <a:cs typeface="Calibri"/>
                <a:sym typeface="Calibri"/>
              </a:rPr>
              <a:t>PE Kit (after October half-term)		</a:t>
            </a:r>
            <a:endParaRPr sz="3600">
              <a:solidFill>
                <a:schemeClr val="dk1"/>
              </a:solidFill>
              <a:latin typeface="Calibri"/>
              <a:ea typeface="Calibri"/>
              <a:cs typeface="Calibri"/>
              <a:sym typeface="Calibri"/>
            </a:endParaRPr>
          </a:p>
          <a:p>
            <a:pPr marL="0" marR="0" lvl="0" indent="0" algn="l" rtl="0">
              <a:spcBef>
                <a:spcPts val="0"/>
              </a:spcBef>
              <a:spcAft>
                <a:spcPts val="0"/>
              </a:spcAft>
              <a:buNone/>
            </a:pPr>
            <a:r>
              <a:rPr lang="en-GB" sz="3600">
                <a:solidFill>
                  <a:schemeClr val="dk1"/>
                </a:solidFill>
                <a:latin typeface="Calibri"/>
                <a:ea typeface="Calibri"/>
                <a:cs typeface="Calibri"/>
                <a:sym typeface="Calibri"/>
              </a:rPr>
              <a:t>Swimming Kit  (summer term)</a:t>
            </a:r>
            <a:endParaRPr sz="36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lvl="0" indent="0" algn="l" rtl="0">
              <a:spcBef>
                <a:spcPts val="0"/>
              </a:spcBef>
              <a:spcAft>
                <a:spcPts val="0"/>
              </a:spcAft>
              <a:buClr>
                <a:schemeClr val="dk1"/>
              </a:buClr>
              <a:buFont typeface="Arial"/>
              <a:buNone/>
            </a:pPr>
            <a:r>
              <a:rPr lang="en-GB" sz="6000" b="1">
                <a:solidFill>
                  <a:schemeClr val="dk1"/>
                </a:solidFill>
                <a:latin typeface="Calibri"/>
                <a:ea typeface="Calibri"/>
                <a:cs typeface="Calibri"/>
                <a:sym typeface="Calibri"/>
              </a:rPr>
              <a:t>Name EVERYTHING!</a:t>
            </a:r>
            <a:endParaRPr sz="60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4" name="Google Shape;154;p22"/>
          <p:cNvPicPr preferRelativeResize="0"/>
          <p:nvPr/>
        </p:nvPicPr>
        <p:blipFill>
          <a:blip r:embed="rId3">
            <a:alphaModFix/>
          </a:blip>
          <a:stretch>
            <a:fillRect/>
          </a:stretch>
        </p:blipFill>
        <p:spPr>
          <a:xfrm>
            <a:off x="7197650" y="5694749"/>
            <a:ext cx="1946350" cy="1163250"/>
          </a:xfrm>
          <a:prstGeom prst="rect">
            <a:avLst/>
          </a:prstGeom>
          <a:noFill/>
          <a:ln>
            <a:noFill/>
          </a:ln>
        </p:spPr>
      </p:pic>
      <p:pic>
        <p:nvPicPr>
          <p:cNvPr id="155" name="Google Shape;155;p22"/>
          <p:cNvPicPr preferRelativeResize="0"/>
          <p:nvPr/>
        </p:nvPicPr>
        <p:blipFill>
          <a:blip r:embed="rId4">
            <a:alphaModFix/>
          </a:blip>
          <a:stretch>
            <a:fillRect/>
          </a:stretch>
        </p:blipFill>
        <p:spPr>
          <a:xfrm>
            <a:off x="3398299" y="4882450"/>
            <a:ext cx="2201901" cy="1662925"/>
          </a:xfrm>
          <a:prstGeom prst="rect">
            <a:avLst/>
          </a:prstGeom>
          <a:noFill/>
          <a:ln>
            <a:noFill/>
          </a:ln>
        </p:spPr>
      </p:pic>
    </p:spTree>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3"/>
          <p:cNvSpPr txBox="1"/>
          <p:nvPr/>
        </p:nvSpPr>
        <p:spPr>
          <a:xfrm>
            <a:off x="598150" y="107625"/>
            <a:ext cx="7416900" cy="23367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100"/>
              <a:buNone/>
            </a:pPr>
            <a:endParaRPr sz="3000" b="1" u="sng">
              <a:solidFill>
                <a:schemeClr val="dk1"/>
              </a:solidFill>
              <a:latin typeface="Calibri"/>
              <a:ea typeface="Calibri"/>
              <a:cs typeface="Calibri"/>
              <a:sym typeface="Calibri"/>
            </a:endParaRPr>
          </a:p>
          <a:p>
            <a:pPr marL="0" lvl="0" indent="0" algn="ctr" rtl="0">
              <a:spcBef>
                <a:spcPts val="0"/>
              </a:spcBef>
              <a:spcAft>
                <a:spcPts val="0"/>
              </a:spcAft>
              <a:buClr>
                <a:schemeClr val="dk1"/>
              </a:buClr>
              <a:buSzPts val="1100"/>
              <a:buFont typeface="Arial"/>
              <a:buNone/>
            </a:pPr>
            <a:r>
              <a:rPr lang="en-GB" sz="2000" b="1" u="sng">
                <a:solidFill>
                  <a:srgbClr val="0000FF"/>
                </a:solidFill>
              </a:rPr>
              <a:t>Term dates for 2025-2026</a:t>
            </a:r>
            <a:endParaRPr sz="2000">
              <a:solidFill>
                <a:srgbClr val="222222"/>
              </a:solidFill>
              <a:highlight>
                <a:srgbClr val="FFFFFF"/>
              </a:highlight>
            </a:endParaRPr>
          </a:p>
          <a:p>
            <a:pPr marL="0" lvl="0" indent="0" algn="l" rtl="0">
              <a:spcBef>
                <a:spcPts val="0"/>
              </a:spcBef>
              <a:spcAft>
                <a:spcPts val="0"/>
              </a:spcAft>
              <a:buClr>
                <a:schemeClr val="dk1"/>
              </a:buClr>
              <a:buSzPts val="1100"/>
              <a:buFont typeface="Arial"/>
              <a:buNone/>
            </a:pPr>
            <a:endParaRPr>
              <a:solidFill>
                <a:srgbClr val="222222"/>
              </a:solidFill>
              <a:highlight>
                <a:srgbClr val="FFFFFF"/>
              </a:highlight>
            </a:endParaRPr>
          </a:p>
          <a:p>
            <a:pPr marL="0" lvl="0" indent="0" algn="l" rtl="0">
              <a:lnSpc>
                <a:spcPct val="115000"/>
              </a:lnSpc>
              <a:spcBef>
                <a:spcPts val="0"/>
              </a:spcBef>
              <a:spcAft>
                <a:spcPts val="0"/>
              </a:spcAft>
              <a:buClr>
                <a:schemeClr val="dk1"/>
              </a:buClr>
              <a:buSzPts val="1100"/>
              <a:buFont typeface="Arial"/>
              <a:buNone/>
            </a:pPr>
            <a:r>
              <a:rPr lang="en-GB" sz="1300" b="1">
                <a:solidFill>
                  <a:schemeClr val="dk1"/>
                </a:solidFill>
              </a:rPr>
              <a:t>Autumn Term:  </a:t>
            </a:r>
            <a:r>
              <a:rPr lang="en-GB" sz="1300">
                <a:solidFill>
                  <a:schemeClr val="dk1"/>
                </a:solidFill>
              </a:rPr>
              <a:t>Monday 1st September to Friday 19th December</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b="1">
                <a:solidFill>
                  <a:schemeClr val="dk1"/>
                </a:solidFill>
              </a:rPr>
              <a:t>        INSET day:</a:t>
            </a:r>
            <a:r>
              <a:rPr lang="en-GB" sz="1300">
                <a:solidFill>
                  <a:schemeClr val="dk1"/>
                </a:solidFill>
              </a:rPr>
              <a:t> </a:t>
            </a:r>
            <a:r>
              <a:rPr lang="en-GB" sz="1300" b="1">
                <a:solidFill>
                  <a:schemeClr val="dk1"/>
                </a:solidFill>
              </a:rPr>
              <a:t>Monday 1st September        </a:t>
            </a: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b="1">
                <a:solidFill>
                  <a:schemeClr val="dk1"/>
                </a:solidFill>
              </a:rPr>
              <a:t>        INSET day:</a:t>
            </a:r>
            <a:r>
              <a:rPr lang="en-GB" sz="1300">
                <a:solidFill>
                  <a:schemeClr val="dk1"/>
                </a:solidFill>
              </a:rPr>
              <a:t> </a:t>
            </a:r>
            <a:r>
              <a:rPr lang="en-GB" sz="1300" b="1">
                <a:solidFill>
                  <a:schemeClr val="dk1"/>
                </a:solidFill>
              </a:rPr>
              <a:t>Tuesday 2nd September  </a:t>
            </a:r>
            <a:r>
              <a:rPr lang="en-GB" sz="1300">
                <a:solidFill>
                  <a:schemeClr val="dk1"/>
                </a:solidFill>
              </a:rPr>
              <a:t>    </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a:t>
            </a:r>
            <a:r>
              <a:rPr lang="en-GB" sz="1300" b="1">
                <a:solidFill>
                  <a:schemeClr val="dk1"/>
                </a:solidFill>
              </a:rPr>
              <a:t>INSET day</a:t>
            </a:r>
            <a:r>
              <a:rPr lang="en-GB" sz="1300">
                <a:solidFill>
                  <a:schemeClr val="dk1"/>
                </a:solidFill>
              </a:rPr>
              <a:t>: </a:t>
            </a:r>
            <a:r>
              <a:rPr lang="en-GB" sz="1300" b="1">
                <a:solidFill>
                  <a:schemeClr val="dk1"/>
                </a:solidFill>
              </a:rPr>
              <a:t>Friday 3rd October</a:t>
            </a: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Half Term Holiday: Monday 20th October to Friday 24th October</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Christmas Holiday: Monday 22nd December to Friday 2nd January</a:t>
            </a: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b="1">
                <a:solidFill>
                  <a:schemeClr val="dk1"/>
                </a:solidFill>
              </a:rPr>
              <a:t>Spring Term: </a:t>
            </a:r>
            <a:r>
              <a:rPr lang="en-GB" sz="1300">
                <a:solidFill>
                  <a:schemeClr val="dk1"/>
                </a:solidFill>
              </a:rPr>
              <a:t> Monday 5th January to Friday 27th March</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a:t>
            </a:r>
            <a:r>
              <a:rPr lang="en-GB" sz="1300" b="1">
                <a:solidFill>
                  <a:schemeClr val="dk1"/>
                </a:solidFill>
              </a:rPr>
              <a:t>INSET day:</a:t>
            </a:r>
            <a:r>
              <a:rPr lang="en-GB" sz="1300">
                <a:solidFill>
                  <a:schemeClr val="dk1"/>
                </a:solidFill>
              </a:rPr>
              <a:t> </a:t>
            </a:r>
            <a:r>
              <a:rPr lang="en-GB" sz="1300" b="1">
                <a:solidFill>
                  <a:schemeClr val="dk1"/>
                </a:solidFill>
              </a:rPr>
              <a:t> Monday 5th January</a:t>
            </a: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Half Term Holiday: Monday 16th February to Friday 20th February</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a:t>
            </a:r>
            <a:r>
              <a:rPr lang="en-GB" sz="1300" b="1">
                <a:solidFill>
                  <a:schemeClr val="dk1"/>
                </a:solidFill>
              </a:rPr>
              <a:t> </a:t>
            </a:r>
            <a:r>
              <a:rPr lang="en-GB" sz="1300">
                <a:solidFill>
                  <a:schemeClr val="dk1"/>
                </a:solidFill>
              </a:rPr>
              <a:t>Easter Holiday:  Monday 30th March to Friday 10th April</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b="1">
                <a:solidFill>
                  <a:schemeClr val="dk1"/>
                </a:solidFill>
              </a:rPr>
              <a:t>Summer Term: </a:t>
            </a:r>
            <a:r>
              <a:rPr lang="en-GB" sz="1300">
                <a:solidFill>
                  <a:schemeClr val="dk1"/>
                </a:solidFill>
              </a:rPr>
              <a:t> Monday 13th April to Monday  20th July</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Bank Holiday:  Monday 4th May</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a:t>
            </a:r>
            <a:r>
              <a:rPr lang="en-GB" sz="1300" b="1">
                <a:solidFill>
                  <a:schemeClr val="dk1"/>
                </a:solidFill>
              </a:rPr>
              <a:t>INSET day:  Monday 1st June</a:t>
            </a:r>
            <a:r>
              <a:rPr lang="en-GB" sz="1300">
                <a:solidFill>
                  <a:schemeClr val="dk1"/>
                </a:solidFill>
              </a:rPr>
              <a:t>  </a:t>
            </a:r>
            <a:endParaRPr sz="1300">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a:t>
            </a:r>
            <a:r>
              <a:rPr lang="en-GB" sz="1300" b="1">
                <a:solidFill>
                  <a:schemeClr val="dk1"/>
                </a:solidFill>
              </a:rPr>
              <a:t>INSET day: Monday 20th July</a:t>
            </a:r>
            <a:endParaRPr sz="1300" b="1">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sz="1300">
                <a:solidFill>
                  <a:schemeClr val="dk1"/>
                </a:solidFill>
              </a:rPr>
              <a:t>        Half Term Holiday:  Monday 25th May to Friday 29th May</a:t>
            </a:r>
            <a:endParaRPr sz="1300">
              <a:solidFill>
                <a:schemeClr val="dk1"/>
              </a:solidFill>
            </a:endParaRPr>
          </a:p>
          <a:p>
            <a:pPr marL="0" marR="0" lvl="0" indent="0" algn="l" rtl="0">
              <a:spcBef>
                <a:spcPts val="0"/>
              </a:spcBef>
              <a:spcAft>
                <a:spcPts val="0"/>
              </a:spcAft>
              <a:buNone/>
            </a:pPr>
            <a:endParaRPr sz="3000" b="1" u="sng">
              <a:solidFill>
                <a:schemeClr val="dk1"/>
              </a:solidFill>
              <a:latin typeface="Calibri"/>
              <a:ea typeface="Calibri"/>
              <a:cs typeface="Calibri"/>
              <a:sym typeface="Calibri"/>
            </a:endParaRPr>
          </a:p>
          <a:p>
            <a:pPr marL="0" marR="0" lvl="0" indent="0" algn="l" rtl="0">
              <a:spcBef>
                <a:spcPts val="0"/>
              </a:spcBef>
              <a:spcAft>
                <a:spcPts val="0"/>
              </a:spcAft>
              <a:buNone/>
            </a:pPr>
            <a:endParaRPr sz="600">
              <a:solidFill>
                <a:schemeClr val="dk1"/>
              </a:solidFill>
              <a:latin typeface="Calibri"/>
              <a:ea typeface="Calibri"/>
              <a:cs typeface="Calibri"/>
              <a:sym typeface="Calibri"/>
            </a:endParaRPr>
          </a:p>
          <a:p>
            <a:pPr marL="0" marR="0" lvl="0" indent="0" algn="l" rtl="0">
              <a:spcBef>
                <a:spcPts val="0"/>
              </a:spcBef>
              <a:spcAft>
                <a:spcPts val="0"/>
              </a:spcAft>
              <a:buNone/>
            </a:pPr>
            <a:endParaRPr sz="1800">
              <a:latin typeface="Calibri"/>
              <a:ea typeface="Calibri"/>
              <a:cs typeface="Calibri"/>
              <a:sym typeface="Calibri"/>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pic>
        <p:nvPicPr>
          <p:cNvPr id="161" name="Google Shape;161;p23"/>
          <p:cNvPicPr preferRelativeResize="0"/>
          <p:nvPr/>
        </p:nvPicPr>
        <p:blipFill>
          <a:blip r:embed="rId3">
            <a:alphaModFix/>
          </a:blip>
          <a:stretch>
            <a:fillRect/>
          </a:stretch>
        </p:blipFill>
        <p:spPr>
          <a:xfrm>
            <a:off x="7197650" y="5694749"/>
            <a:ext cx="1946350" cy="1163250"/>
          </a:xfrm>
          <a:prstGeom prst="rect">
            <a:avLst/>
          </a:prstGeom>
          <a:noFill/>
          <a:ln>
            <a:noFill/>
          </a:ln>
        </p:spPr>
      </p:pic>
    </p:spTree>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4"/>
          <p:cNvSpPr txBox="1"/>
          <p:nvPr/>
        </p:nvSpPr>
        <p:spPr>
          <a:xfrm>
            <a:off x="899592" y="836712"/>
            <a:ext cx="7272900" cy="646200"/>
          </a:xfrm>
          <a:prstGeom prst="rect">
            <a:avLst/>
          </a:prstGeom>
          <a:noFill/>
          <a:ln>
            <a:noFill/>
          </a:ln>
        </p:spPr>
        <p:txBody>
          <a:bodyPr spcFirstLastPara="1" wrap="square" lIns="91425" tIns="45700" rIns="91425" bIns="45700" anchor="t" anchorCtr="0">
            <a:noAutofit/>
          </a:bodyPr>
          <a:lstStyle/>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167" name="Google Shape;167;p24"/>
          <p:cNvSpPr txBox="1"/>
          <p:nvPr/>
        </p:nvSpPr>
        <p:spPr>
          <a:xfrm>
            <a:off x="401600" y="231700"/>
            <a:ext cx="8433600" cy="59283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3000" b="1" u="sng">
                <a:solidFill>
                  <a:schemeClr val="dk1"/>
                </a:solidFill>
                <a:latin typeface="Calibri"/>
                <a:ea typeface="Calibri"/>
                <a:cs typeface="Calibri"/>
                <a:sym typeface="Calibri"/>
              </a:rPr>
              <a:t>Other useful information:</a:t>
            </a:r>
            <a:endParaRPr sz="3000" b="1" u="sng">
              <a:solidFill>
                <a:schemeClr val="dk1"/>
              </a:solidFill>
              <a:latin typeface="Calibri"/>
              <a:ea typeface="Calibri"/>
              <a:cs typeface="Calibri"/>
              <a:sym typeface="Calibri"/>
            </a:endParaRPr>
          </a:p>
          <a:p>
            <a:pPr marL="0" lvl="0" indent="0" algn="l" rtl="0">
              <a:spcBef>
                <a:spcPts val="0"/>
              </a:spcBef>
              <a:spcAft>
                <a:spcPts val="0"/>
              </a:spcAft>
              <a:buNone/>
            </a:pPr>
            <a:endParaRPr sz="1800" b="1">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Universal Free School Meals – every child from Reception to Year 2 is entitled to a free hot meal (see website for menu). </a:t>
            </a:r>
            <a:endParaRPr sz="1800" b="1">
              <a:solidFill>
                <a:schemeClr val="dk1"/>
              </a:solidFill>
              <a:latin typeface="Calibri"/>
              <a:ea typeface="Calibri"/>
              <a:cs typeface="Calibri"/>
              <a:sym typeface="Calibri"/>
            </a:endParaRPr>
          </a:p>
          <a:p>
            <a:pPr marL="457200" lvl="0" indent="0" algn="l" rtl="0">
              <a:spcBef>
                <a:spcPts val="0"/>
              </a:spcBef>
              <a:spcAft>
                <a:spcPts val="0"/>
              </a:spcAft>
              <a:buNone/>
            </a:pPr>
            <a:endParaRPr sz="1800" b="1">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Snack/drink - a piece of fresh fruit is provided each day for your child and a drink of milk or water. Water will be readily available throughout the day.</a:t>
            </a:r>
            <a:endParaRPr sz="1800">
              <a:solidFill>
                <a:schemeClr val="dk1"/>
              </a:solidFill>
              <a:latin typeface="Calibri"/>
              <a:ea typeface="Calibri"/>
              <a:cs typeface="Calibri"/>
              <a:sym typeface="Calibri"/>
            </a:endParaRPr>
          </a:p>
          <a:p>
            <a:pPr marL="457200" lvl="0" indent="0" algn="l" rtl="0">
              <a:spcBef>
                <a:spcPts val="0"/>
              </a:spcBef>
              <a:spcAft>
                <a:spcPts val="0"/>
              </a:spcAft>
              <a:buNone/>
            </a:pPr>
            <a:endParaRPr sz="1800">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Packed Lunch – please ensure they are healthy and balanced and </a:t>
            </a:r>
            <a:r>
              <a:rPr lang="en-GB" sz="1800" b="1">
                <a:solidFill>
                  <a:schemeClr val="dk1"/>
                </a:solidFill>
                <a:latin typeface="Calibri"/>
                <a:ea typeface="Calibri"/>
                <a:cs typeface="Calibri"/>
                <a:sym typeface="Calibri"/>
              </a:rPr>
              <a:t>no nuts including peanut butter or hazelnut chocolate spread or houmous</a:t>
            </a:r>
            <a:endParaRPr sz="1800" b="1">
              <a:solidFill>
                <a:schemeClr val="dk1"/>
              </a:solidFill>
              <a:latin typeface="Calibri"/>
              <a:ea typeface="Calibri"/>
              <a:cs typeface="Calibri"/>
              <a:sym typeface="Calibri"/>
            </a:endParaRPr>
          </a:p>
          <a:p>
            <a:pPr marL="0" lvl="0" indent="0" algn="l" rtl="0">
              <a:spcBef>
                <a:spcPts val="0"/>
              </a:spcBef>
              <a:spcAft>
                <a:spcPts val="0"/>
              </a:spcAft>
              <a:buNone/>
            </a:pPr>
            <a:endParaRPr sz="1800">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Holidays - we are unable to authorise holidays during term time.  Permission to take your child out of school during term time will only be granted if there are exceptional circumstances.</a:t>
            </a:r>
            <a:endParaRPr sz="1800">
              <a:solidFill>
                <a:schemeClr val="dk1"/>
              </a:solidFill>
              <a:latin typeface="Calibri"/>
              <a:ea typeface="Calibri"/>
              <a:cs typeface="Calibri"/>
              <a:sym typeface="Calibri"/>
            </a:endParaRPr>
          </a:p>
          <a:p>
            <a:pPr marL="0" lvl="0" indent="0" algn="l" rtl="0">
              <a:spcBef>
                <a:spcPts val="0"/>
              </a:spcBef>
              <a:spcAft>
                <a:spcPts val="0"/>
              </a:spcAft>
              <a:buNone/>
            </a:pPr>
            <a:endParaRPr sz="1800">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Governors - meet at least once a term.  They are responsible for the smooth running of the school and assist the Headteacher in policy-making decisions.  Governors can be contacted through school.</a:t>
            </a:r>
            <a:endParaRPr sz="1800">
              <a:solidFill>
                <a:schemeClr val="dk1"/>
              </a:solidFill>
              <a:latin typeface="Calibri"/>
              <a:ea typeface="Calibri"/>
              <a:cs typeface="Calibri"/>
              <a:sym typeface="Calibri"/>
            </a:endParaRPr>
          </a:p>
          <a:p>
            <a:pPr marL="0" lvl="0" indent="0" algn="l" rtl="0">
              <a:spcBef>
                <a:spcPts val="0"/>
              </a:spcBef>
              <a:spcAft>
                <a:spcPts val="0"/>
              </a:spcAft>
              <a:buNone/>
            </a:pPr>
            <a:endParaRPr sz="1800">
              <a:solidFill>
                <a:schemeClr val="dk1"/>
              </a:solidFill>
              <a:latin typeface="Calibri"/>
              <a:ea typeface="Calibri"/>
              <a:cs typeface="Calibri"/>
              <a:sym typeface="Calibri"/>
            </a:endParaRPr>
          </a:p>
          <a:p>
            <a:pPr marL="45720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Home - School reading records where parents and staff can record </a:t>
            </a:r>
            <a:endParaRPr sz="1800">
              <a:solidFill>
                <a:schemeClr val="dk1"/>
              </a:solidFill>
              <a:latin typeface="Calibri"/>
              <a:ea typeface="Calibri"/>
              <a:cs typeface="Calibri"/>
              <a:sym typeface="Calibri"/>
            </a:endParaRPr>
          </a:p>
          <a:p>
            <a:pPr marL="457200" lvl="0" indent="0" algn="l" rtl="0">
              <a:spcBef>
                <a:spcPts val="0"/>
              </a:spcBef>
              <a:spcAft>
                <a:spcPts val="0"/>
              </a:spcAft>
              <a:buNone/>
            </a:pPr>
            <a:r>
              <a:rPr lang="en-GB" sz="1800">
                <a:solidFill>
                  <a:schemeClr val="dk1"/>
                </a:solidFill>
                <a:latin typeface="Calibri"/>
                <a:ea typeface="Calibri"/>
                <a:cs typeface="Calibri"/>
                <a:sym typeface="Calibri"/>
              </a:rPr>
              <a:t>reading </a:t>
            </a:r>
            <a:endParaRPr sz="1800">
              <a:solidFill>
                <a:schemeClr val="dk1"/>
              </a:solidFill>
              <a:latin typeface="Calibri"/>
              <a:ea typeface="Calibri"/>
              <a:cs typeface="Calibri"/>
              <a:sym typeface="Calibri"/>
            </a:endParaRPr>
          </a:p>
        </p:txBody>
      </p:sp>
      <p:pic>
        <p:nvPicPr>
          <p:cNvPr id="168" name="Google Shape;168;p24"/>
          <p:cNvPicPr preferRelativeResize="0"/>
          <p:nvPr/>
        </p:nvPicPr>
        <p:blipFill>
          <a:blip r:embed="rId3">
            <a:alphaModFix/>
          </a:blip>
          <a:stretch>
            <a:fillRect/>
          </a:stretch>
        </p:blipFill>
        <p:spPr>
          <a:xfrm>
            <a:off x="7197650" y="5694749"/>
            <a:ext cx="1946350" cy="1163250"/>
          </a:xfrm>
          <a:prstGeom prst="rect">
            <a:avLst/>
          </a:prstGeom>
          <a:noFill/>
          <a:ln>
            <a:noFill/>
          </a:ln>
        </p:spPr>
      </p:pic>
    </p:spTree>
  </p:cSld>
  <p:clrMapOvr>
    <a:masterClrMapping/>
  </p:clrMapOvr>
  <p:transition spd="slow">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5"/>
          <p:cNvSpPr txBox="1"/>
          <p:nvPr/>
        </p:nvSpPr>
        <p:spPr>
          <a:xfrm>
            <a:off x="619225" y="548675"/>
            <a:ext cx="8003400" cy="5996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000" b="1" u="sng">
                <a:solidFill>
                  <a:schemeClr val="dk1"/>
                </a:solidFill>
                <a:latin typeface="Calibri"/>
                <a:ea typeface="Calibri"/>
                <a:cs typeface="Calibri"/>
                <a:sym typeface="Calibri"/>
              </a:rPr>
              <a:t>Other useful information:</a:t>
            </a:r>
            <a:endParaRPr sz="3000" b="1" u="sng"/>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lvl="0" indent="0" algn="l" rtl="0">
              <a:spcBef>
                <a:spcPts val="0"/>
              </a:spcBef>
              <a:spcAft>
                <a:spcPts val="0"/>
              </a:spcAft>
              <a:buNone/>
            </a:pPr>
            <a:endParaRPr sz="1800">
              <a:solidFill>
                <a:schemeClr val="dk1"/>
              </a:solidFill>
              <a:latin typeface="Calibri"/>
              <a:ea typeface="Calibri"/>
              <a:cs typeface="Calibri"/>
              <a:sym typeface="Calibri"/>
            </a:endParaRPr>
          </a:p>
          <a:p>
            <a:pPr marL="457200" marR="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Sickness or diarrhoea – 48 hours off school.  Any illness you must ring the school by 8.30am so we can inform teachers.</a:t>
            </a:r>
            <a:endParaRPr sz="1800">
              <a:solidFill>
                <a:schemeClr val="dk1"/>
              </a:solidFill>
              <a:latin typeface="Calibri"/>
              <a:ea typeface="Calibri"/>
              <a:cs typeface="Calibri"/>
              <a:sym typeface="Calibri"/>
            </a:endParaRPr>
          </a:p>
          <a:p>
            <a:pPr marL="457200" marR="0" lvl="0" indent="0" algn="l" rtl="0">
              <a:spcBef>
                <a:spcPts val="0"/>
              </a:spcBef>
              <a:spcAft>
                <a:spcPts val="0"/>
              </a:spcAft>
              <a:buNone/>
            </a:pPr>
            <a:endParaRPr sz="1800">
              <a:solidFill>
                <a:schemeClr val="dk1"/>
              </a:solidFill>
              <a:latin typeface="Calibri"/>
              <a:ea typeface="Calibri"/>
              <a:cs typeface="Calibri"/>
              <a:sym typeface="Calibri"/>
            </a:endParaRPr>
          </a:p>
          <a:p>
            <a:pPr marL="457200" marR="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Breakfast Club and After School Club - there will be some spaces so please make sure you have returned the form to the school office</a:t>
            </a:r>
            <a:endParaRPr sz="1800">
              <a:solidFill>
                <a:schemeClr val="dk1"/>
              </a:solidFill>
              <a:latin typeface="Calibri"/>
              <a:ea typeface="Calibri"/>
              <a:cs typeface="Calibri"/>
              <a:sym typeface="Calibri"/>
            </a:endParaRPr>
          </a:p>
          <a:p>
            <a:pPr marL="457200" marR="0" lvl="0" indent="0" algn="l" rtl="0">
              <a:spcBef>
                <a:spcPts val="0"/>
              </a:spcBef>
              <a:spcAft>
                <a:spcPts val="0"/>
              </a:spcAft>
              <a:buNone/>
            </a:pPr>
            <a:endParaRPr sz="1800">
              <a:solidFill>
                <a:schemeClr val="dk1"/>
              </a:solidFill>
              <a:latin typeface="Calibri"/>
              <a:ea typeface="Calibri"/>
              <a:cs typeface="Calibri"/>
              <a:sym typeface="Calibri"/>
            </a:endParaRPr>
          </a:p>
          <a:p>
            <a:pPr marL="457200" marR="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There will be plenty on offer for you to get involved with your child’s education. This includes workshops/meetings on specific things to help you support your children at home eg. phonics information evening</a:t>
            </a:r>
            <a:endParaRPr sz="1800">
              <a:solidFill>
                <a:schemeClr val="dk1"/>
              </a:solidFill>
              <a:latin typeface="Calibri"/>
              <a:ea typeface="Calibri"/>
              <a:cs typeface="Calibri"/>
              <a:sym typeface="Calibri"/>
            </a:endParaRPr>
          </a:p>
          <a:p>
            <a:pPr marL="457200" marR="0" lvl="0" indent="0" algn="l" rtl="0">
              <a:spcBef>
                <a:spcPts val="0"/>
              </a:spcBef>
              <a:spcAft>
                <a:spcPts val="0"/>
              </a:spcAft>
              <a:buNone/>
            </a:pPr>
            <a:endParaRPr sz="1800">
              <a:solidFill>
                <a:schemeClr val="dk1"/>
              </a:solidFill>
              <a:latin typeface="Calibri"/>
              <a:ea typeface="Calibri"/>
              <a:cs typeface="Calibri"/>
              <a:sym typeface="Calibri"/>
            </a:endParaRPr>
          </a:p>
          <a:p>
            <a:pPr marL="457200" marR="0" lvl="0" indent="-342900" algn="l" rtl="0">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PTA are very active and keen for new members!</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4" name="Google Shape;174;p25"/>
          <p:cNvPicPr preferRelativeResize="0"/>
          <p:nvPr/>
        </p:nvPicPr>
        <p:blipFill>
          <a:blip r:embed="rId3">
            <a:alphaModFix/>
          </a:blip>
          <a:stretch>
            <a:fillRect/>
          </a:stretch>
        </p:blipFill>
        <p:spPr>
          <a:xfrm>
            <a:off x="7497300" y="5873825"/>
            <a:ext cx="1646700" cy="984175"/>
          </a:xfrm>
          <a:prstGeom prst="rect">
            <a:avLst/>
          </a:prstGeom>
          <a:noFill/>
          <a:ln>
            <a:noFill/>
          </a:ln>
        </p:spPr>
      </p:pic>
      <p:pic>
        <p:nvPicPr>
          <p:cNvPr id="175" name="Google Shape;175;p25"/>
          <p:cNvPicPr preferRelativeResize="0"/>
          <p:nvPr/>
        </p:nvPicPr>
        <p:blipFill>
          <a:blip r:embed="rId4">
            <a:alphaModFix/>
          </a:blip>
          <a:stretch>
            <a:fillRect/>
          </a:stretch>
        </p:blipFill>
        <p:spPr>
          <a:xfrm>
            <a:off x="3398299" y="4882450"/>
            <a:ext cx="2201901" cy="16629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6"/>
          <p:cNvSpPr txBox="1"/>
          <p:nvPr/>
        </p:nvSpPr>
        <p:spPr>
          <a:xfrm>
            <a:off x="124675" y="48225"/>
            <a:ext cx="8430000" cy="6141600"/>
          </a:xfrm>
          <a:prstGeom prst="rect">
            <a:avLst/>
          </a:prstGeom>
          <a:noFill/>
          <a:ln>
            <a:noFill/>
          </a:ln>
        </p:spPr>
        <p:txBody>
          <a:bodyPr spcFirstLastPara="1" wrap="square" lIns="91425" tIns="91425" rIns="91425" bIns="91425" anchor="t" anchorCtr="0">
            <a:spAutoFit/>
          </a:bodyPr>
          <a:lstStyle/>
          <a:p>
            <a:pPr marL="457200" lvl="0" indent="0" algn="ctr" rtl="0">
              <a:spcBef>
                <a:spcPts val="0"/>
              </a:spcBef>
              <a:spcAft>
                <a:spcPts val="0"/>
              </a:spcAft>
              <a:buNone/>
            </a:pPr>
            <a:r>
              <a:rPr lang="en-GB" sz="2100" b="1">
                <a:solidFill>
                  <a:schemeClr val="dk1"/>
                </a:solidFill>
                <a:latin typeface="Comfortaa"/>
                <a:ea typeface="Comfortaa"/>
                <a:cs typeface="Comfortaa"/>
                <a:sym typeface="Comfortaa"/>
              </a:rPr>
              <a:t>How Can I Help at Home?</a:t>
            </a:r>
            <a:endParaRPr sz="2100" b="1">
              <a:solidFill>
                <a:schemeClr val="dk1"/>
              </a:solidFill>
              <a:latin typeface="Comfortaa"/>
              <a:ea typeface="Comfortaa"/>
              <a:cs typeface="Comfortaa"/>
              <a:sym typeface="Comfortaa"/>
            </a:endParaRPr>
          </a:p>
          <a:p>
            <a:pPr marL="457200" lvl="0" indent="0" algn="l" rtl="0">
              <a:spcBef>
                <a:spcPts val="0"/>
              </a:spcBef>
              <a:spcAft>
                <a:spcPts val="0"/>
              </a:spcAft>
              <a:buNone/>
            </a:pPr>
            <a:endParaRPr sz="2100">
              <a:solidFill>
                <a:schemeClr val="dk1"/>
              </a:solidFill>
              <a:latin typeface="Calibri"/>
              <a:ea typeface="Calibri"/>
              <a:cs typeface="Calibri"/>
              <a:sym typeface="Calibri"/>
            </a:endParaRPr>
          </a:p>
          <a:p>
            <a:pPr marL="457200" lvl="0" indent="-361950" algn="l" rtl="0">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Talk lots. Chat, ask questions and let your child respond in their own way</a:t>
            </a:r>
            <a:endParaRPr sz="2100">
              <a:solidFill>
                <a:schemeClr val="dk1"/>
              </a:solidFill>
              <a:latin typeface="Calibri"/>
              <a:ea typeface="Calibri"/>
              <a:cs typeface="Calibri"/>
              <a:sym typeface="Calibri"/>
            </a:endParaRPr>
          </a:p>
          <a:p>
            <a:pPr marL="457200" lvl="0" indent="-361950" algn="l" rtl="0">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Read together every day. Make is a calm, enjoyable moment- repetition is good!</a:t>
            </a:r>
            <a:endParaRPr sz="2100">
              <a:solidFill>
                <a:schemeClr val="dk1"/>
              </a:solidFill>
              <a:latin typeface="Calibri"/>
              <a:ea typeface="Calibri"/>
              <a:cs typeface="Calibri"/>
              <a:sym typeface="Calibri"/>
            </a:endParaRPr>
          </a:p>
          <a:p>
            <a:pPr marL="457200" lvl="0" indent="-361950" algn="l" rtl="0">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Encourage independence. Let them zip coats, help tidy, butter toast.</a:t>
            </a:r>
            <a:endParaRPr sz="2100">
              <a:solidFill>
                <a:schemeClr val="dk1"/>
              </a:solidFill>
              <a:latin typeface="Calibri"/>
              <a:ea typeface="Calibri"/>
              <a:cs typeface="Calibri"/>
              <a:sym typeface="Calibri"/>
            </a:endParaRPr>
          </a:p>
          <a:p>
            <a:pPr marL="457200" lvl="0" indent="-361950" algn="l" rtl="0">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Play together. Follow their lead in play. Join in their world- pretend, build, explore.</a:t>
            </a:r>
            <a:endParaRPr sz="2100">
              <a:solidFill>
                <a:schemeClr val="dk1"/>
              </a:solidFill>
              <a:latin typeface="Calibri"/>
              <a:ea typeface="Calibri"/>
              <a:cs typeface="Calibri"/>
              <a:sym typeface="Calibri"/>
            </a:endParaRPr>
          </a:p>
          <a:p>
            <a:pPr marL="457200" lvl="0" indent="-361950" algn="l" rtl="0">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Follow their interests. If they love bugs, dinosaurs, cooking- lean in!</a:t>
            </a:r>
            <a:endParaRPr sz="2100">
              <a:solidFill>
                <a:schemeClr val="dk1"/>
              </a:solidFill>
              <a:latin typeface="Calibri"/>
              <a:ea typeface="Calibri"/>
              <a:cs typeface="Calibri"/>
              <a:sym typeface="Calibri"/>
            </a:endParaRPr>
          </a:p>
          <a:p>
            <a:pPr marL="457200" marR="0" lvl="0" indent="-361950" algn="l" rtl="0">
              <a:spcBef>
                <a:spcPts val="0"/>
              </a:spcBef>
              <a:spcAft>
                <a:spcPts val="0"/>
              </a:spcAft>
              <a:buClr>
                <a:schemeClr val="dk1"/>
              </a:buClr>
              <a:buSzPts val="2100"/>
              <a:buFont typeface="Calibri"/>
              <a:buChar char="●"/>
            </a:pPr>
            <a:r>
              <a:rPr lang="en-GB" sz="2100">
                <a:solidFill>
                  <a:schemeClr val="dk1"/>
                </a:solidFill>
                <a:latin typeface="Calibri"/>
                <a:ea typeface="Calibri"/>
                <a:cs typeface="Calibri"/>
                <a:sym typeface="Calibri"/>
              </a:rPr>
              <a:t>Praise the effort. Celebrate persistence and curiosity: ‘You didn’t give up- that’s amazing!’</a:t>
            </a:r>
            <a:endParaRPr sz="2100">
              <a:solidFill>
                <a:schemeClr val="dk1"/>
              </a:solidFill>
              <a:latin typeface="Calibri"/>
              <a:ea typeface="Calibri"/>
              <a:cs typeface="Calibri"/>
              <a:sym typeface="Calibri"/>
            </a:endParaRPr>
          </a:p>
          <a:p>
            <a:pPr marL="0" marR="0" lvl="0" indent="0" algn="l" rtl="0">
              <a:spcBef>
                <a:spcPts val="0"/>
              </a:spcBef>
              <a:spcAft>
                <a:spcPts val="0"/>
              </a:spcAft>
              <a:buNone/>
            </a:pPr>
            <a:endParaRPr sz="2100">
              <a:solidFill>
                <a:schemeClr val="dk1"/>
              </a:solidFill>
              <a:latin typeface="Calibri"/>
              <a:ea typeface="Calibri"/>
              <a:cs typeface="Calibri"/>
              <a:sym typeface="Calibri"/>
            </a:endParaRPr>
          </a:p>
          <a:p>
            <a:pPr marL="0" marR="0" lvl="0" indent="0" algn="l" rtl="0">
              <a:spcBef>
                <a:spcPts val="0"/>
              </a:spcBef>
              <a:spcAft>
                <a:spcPts val="0"/>
              </a:spcAft>
              <a:buNone/>
            </a:pPr>
            <a:endParaRPr sz="2100">
              <a:solidFill>
                <a:schemeClr val="dk1"/>
              </a:solidFill>
              <a:latin typeface="Calibri"/>
              <a:ea typeface="Calibri"/>
              <a:cs typeface="Calibri"/>
              <a:sym typeface="Calibri"/>
            </a:endParaRPr>
          </a:p>
          <a:p>
            <a:pPr marL="0" lvl="0" indent="0" algn="l" rtl="0">
              <a:spcBef>
                <a:spcPts val="0"/>
              </a:spcBef>
              <a:spcAft>
                <a:spcPts val="0"/>
              </a:spcAft>
              <a:buNone/>
            </a:pPr>
            <a:r>
              <a:rPr lang="en-GB" sz="1800" u="sng">
                <a:solidFill>
                  <a:schemeClr val="hlink"/>
                </a:solidFill>
                <a:latin typeface="Calibri"/>
                <a:ea typeface="Calibri"/>
                <a:cs typeface="Calibri"/>
                <a:sym typeface="Calibri"/>
                <a:hlinkClick r:id="rId3"/>
              </a:rPr>
              <a:t>50 things to do before you’re 5!</a:t>
            </a:r>
            <a:endParaRPr sz="1800">
              <a:solidFill>
                <a:schemeClr val="dk1"/>
              </a:solidFill>
              <a:latin typeface="Calibri"/>
              <a:ea typeface="Calibri"/>
              <a:cs typeface="Calibri"/>
              <a:sym typeface="Calibri"/>
            </a:endParaRPr>
          </a:p>
          <a:p>
            <a:pPr marL="0" lvl="0" indent="0" algn="l" rtl="0">
              <a:spcBef>
                <a:spcPts val="0"/>
              </a:spcBef>
              <a:spcAft>
                <a:spcPts val="0"/>
              </a:spcAft>
              <a:buNone/>
            </a:pPr>
            <a:endParaRPr sz="1800">
              <a:solidFill>
                <a:schemeClr val="dk1"/>
              </a:solidFill>
              <a:latin typeface="Calibri"/>
              <a:ea typeface="Calibri"/>
              <a:cs typeface="Calibri"/>
              <a:sym typeface="Calibri"/>
            </a:endParaRPr>
          </a:p>
          <a:p>
            <a:pPr marL="0" lvl="0" indent="0" algn="l" rtl="0">
              <a:spcBef>
                <a:spcPts val="0"/>
              </a:spcBef>
              <a:spcAft>
                <a:spcPts val="0"/>
              </a:spcAft>
              <a:buNone/>
            </a:pPr>
            <a:r>
              <a:rPr lang="en-GB" sz="1800" u="sng">
                <a:solidFill>
                  <a:schemeClr val="hlink"/>
                </a:solidFill>
                <a:latin typeface="Calibri"/>
                <a:ea typeface="Calibri"/>
                <a:cs typeface="Calibri"/>
                <a:sym typeface="Calibri"/>
                <a:hlinkClick r:id="rId4"/>
              </a:rPr>
              <a:t>https://startingreception.co.uk/</a:t>
            </a:r>
            <a:endParaRPr sz="18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2100">
              <a:solidFill>
                <a:schemeClr val="dk1"/>
              </a:solidFill>
              <a:latin typeface="Calibri"/>
              <a:ea typeface="Calibri"/>
              <a:cs typeface="Calibri"/>
              <a:sym typeface="Calibri"/>
            </a:endParaRPr>
          </a:p>
        </p:txBody>
      </p:sp>
      <p:pic>
        <p:nvPicPr>
          <p:cNvPr id="181" name="Google Shape;181;p26"/>
          <p:cNvPicPr preferRelativeResize="0"/>
          <p:nvPr/>
        </p:nvPicPr>
        <p:blipFill>
          <a:blip r:embed="rId5">
            <a:alphaModFix/>
          </a:blip>
          <a:stretch>
            <a:fillRect/>
          </a:stretch>
        </p:blipFill>
        <p:spPr>
          <a:xfrm>
            <a:off x="5964775" y="4237200"/>
            <a:ext cx="2009775" cy="19526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7"/>
          <p:cNvSpPr txBox="1"/>
          <p:nvPr/>
        </p:nvSpPr>
        <p:spPr>
          <a:xfrm>
            <a:off x="417050" y="454500"/>
            <a:ext cx="8510700" cy="5912400"/>
          </a:xfrm>
          <a:prstGeom prst="rect">
            <a:avLst/>
          </a:prstGeom>
          <a:noFill/>
          <a:ln>
            <a:noFill/>
          </a:ln>
        </p:spPr>
        <p:txBody>
          <a:bodyPr spcFirstLastPara="1" wrap="square" lIns="91425" tIns="45700" rIns="91425" bIns="45700" anchor="t" anchorCtr="0">
            <a:noAutofit/>
          </a:bodyPr>
          <a:lstStyle/>
          <a:p>
            <a:pPr marL="285750" marR="0" lvl="0" indent="0" algn="l" rtl="0">
              <a:spcBef>
                <a:spcPts val="0"/>
              </a:spcBef>
              <a:spcAft>
                <a:spcPts val="0"/>
              </a:spcAft>
              <a:buNone/>
            </a:pPr>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pic>
        <p:nvPicPr>
          <p:cNvPr id="187" name="Google Shape;187;p27"/>
          <p:cNvPicPr preferRelativeResize="0"/>
          <p:nvPr/>
        </p:nvPicPr>
        <p:blipFill>
          <a:blip r:embed="rId3">
            <a:alphaModFix/>
          </a:blip>
          <a:stretch>
            <a:fillRect/>
          </a:stretch>
        </p:blipFill>
        <p:spPr>
          <a:xfrm>
            <a:off x="7197650" y="5694749"/>
            <a:ext cx="1946350" cy="1163250"/>
          </a:xfrm>
          <a:prstGeom prst="rect">
            <a:avLst/>
          </a:prstGeom>
          <a:noFill/>
          <a:ln>
            <a:noFill/>
          </a:ln>
        </p:spPr>
      </p:pic>
      <p:sp>
        <p:nvSpPr>
          <p:cNvPr id="188" name="Google Shape;188;p27"/>
          <p:cNvSpPr/>
          <p:nvPr/>
        </p:nvSpPr>
        <p:spPr>
          <a:xfrm>
            <a:off x="1544600" y="1112100"/>
            <a:ext cx="6255600" cy="4309500"/>
          </a:xfrm>
          <a:prstGeom prst="wedgeEllipseCallout">
            <a:avLst>
              <a:gd name="adj1" fmla="val -44074"/>
              <a:gd name="adj2" fmla="val 571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4800"/>
          </a:p>
          <a:p>
            <a:pPr marL="0" lvl="0" indent="0" algn="ctr" rtl="0">
              <a:spcBef>
                <a:spcPts val="0"/>
              </a:spcBef>
              <a:spcAft>
                <a:spcPts val="0"/>
              </a:spcAft>
              <a:buNone/>
            </a:pPr>
            <a:r>
              <a:rPr lang="en-GB" sz="4800"/>
              <a:t>Any questions?</a:t>
            </a:r>
            <a:endParaRPr sz="4800"/>
          </a:p>
          <a:p>
            <a:pPr marL="0" lvl="0" indent="0" algn="ctr" rtl="0">
              <a:spcBef>
                <a:spcPts val="0"/>
              </a:spcBef>
              <a:spcAft>
                <a:spcPts val="0"/>
              </a:spcAft>
              <a:buNone/>
            </a:pPr>
            <a:endParaRPr sz="4800"/>
          </a:p>
        </p:txBody>
      </p:sp>
    </p:spTree>
  </p:cSld>
  <p:clrMapOvr>
    <a:masterClrMapping/>
  </p:clrMapOvr>
  <p:transition spd="slow">
    <p:fade thruBlk="1"/>
  </p:transition>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42BEEB58004E4C83855D4D89F445A5" ma:contentTypeVersion="17" ma:contentTypeDescription="Create a new document." ma:contentTypeScope="" ma:versionID="b1c04a7c9409e30943a2d33a0bed8416">
  <xsd:schema xmlns:xsd="http://www.w3.org/2001/XMLSchema" xmlns:xs="http://www.w3.org/2001/XMLSchema" xmlns:p="http://schemas.microsoft.com/office/2006/metadata/properties" xmlns:ns2="3c39e1ac-9830-47fc-a42b-a52d7882d5f5" xmlns:ns3="58276a53-58c1-420b-a04b-8829992a1884" targetNamespace="http://schemas.microsoft.com/office/2006/metadata/properties" ma:root="true" ma:fieldsID="e0ee3671f89e11f6138e438677de776f" ns2:_="" ns3:_="">
    <xsd:import namespace="3c39e1ac-9830-47fc-a42b-a52d7882d5f5"/>
    <xsd:import namespace="58276a53-58c1-420b-a04b-8829992a1884"/>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39e1ac-9830-47fc-a42b-a52d7882d5f5"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BillingMetadata" ma:index="19" nillable="true" ma:displayName="MediaServiceBillingMetadata" ma:hidden="true" ma:internalName="MediaServiceBillingMetadata" ma:readOnly="true">
      <xsd:simpleType>
        <xsd:restriction base="dms:Note"/>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c4f0835-d9c8-441d-b4e5-176a0b7b20f0"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8276a53-58c1-420b-a04b-8829992a1884"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fb9ae4b4-824d-429c-9d40-81a8c260b5fa}" ma:internalName="TaxCatchAll" ma:showField="CatchAllData" ma:web="58276a53-58c1-420b-a04b-8829992a188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CloudMigratorOriginId xmlns="3c39e1ac-9830-47fc-a42b-a52d7882d5f5">1qqgZkzfrEsc57Uex_6X7HS1l8F6TfcQzeNaUbb_g9Dg</CloudMigratorOriginId>
    <TaxCatchAll xmlns="58276a53-58c1-420b-a04b-8829992a1884" xsi:nil="true"/>
    <lcf76f155ced4ddcb4097134ff3c332f xmlns="3c39e1ac-9830-47fc-a42b-a52d7882d5f5">
      <Terms xmlns="http://schemas.microsoft.com/office/infopath/2007/PartnerControls"/>
    </lcf76f155ced4ddcb4097134ff3c332f>
    <CloudMigratorVersion xmlns="3c39e1ac-9830-47fc-a42b-a52d7882d5f5">4.6.11.0</CloudMigratorVersion>
    <UniqueSourceRef xmlns="3c39e1ac-9830-47fc-a42b-a52d7882d5f5" xsi:nil="true"/>
    <FileHash xmlns="3c39e1ac-9830-47fc-a42b-a52d7882d5f5">a131ea65270e06cadd6a2bf5cadf97efe3d70ea6</FileHash>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EC26D3-A35B-49FB-A08A-3C22D309C7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39e1ac-9830-47fc-a42b-a52d7882d5f5"/>
    <ds:schemaRef ds:uri="58276a53-58c1-420b-a04b-8829992a18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1CF7CCF-4D3A-41C0-A01A-9B4ADC3E4AF0}">
  <ds:schemaRefs>
    <ds:schemaRef ds:uri="http://schemas.microsoft.com/office/2006/metadata/properties"/>
    <ds:schemaRef ds:uri="http://schemas.microsoft.com/office/infopath/2007/PartnerControls"/>
    <ds:schemaRef ds:uri="3c39e1ac-9830-47fc-a42b-a52d7882d5f5"/>
    <ds:schemaRef ds:uri="58276a53-58c1-420b-a04b-8829992a1884"/>
  </ds:schemaRefs>
</ds:datastoreItem>
</file>

<file path=customXml/itemProps3.xml><?xml version="1.0" encoding="utf-8"?>
<ds:datastoreItem xmlns:ds="http://schemas.openxmlformats.org/officeDocument/2006/customXml" ds:itemID="{A0618474-0980-4788-A855-67E1DEEF38F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15</Slides>
  <Notes>15</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  Hagbourne C.E. Primary School</vt:lpstr>
      <vt:lpstr>Key Staff: Mrs Nicky Dobson - Headteacher Mrs Sarah Jane Lewis – Deputy Head Mrs Caroline Dendy – Class Teacher Mrs Caroline Coles - Teaching Assistant Mrs Jo Hudson - SENDCo Miss Katie Gilbert - School Business Manager Mrs Sammy McIntyre – Office Administrator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New Starters Parent Powerpoint.pptx.pptx</dc:title>
  <cp:revision>1</cp:revision>
  <dcterms:modified xsi:type="dcterms:W3CDTF">2026-04-16T13:47:29Z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0x0101008A42BEEB58004E4C83855D4D89F445A5</vt:lpwstr>
  </property>
  <property fmtid="{D5CDD505-2E9C-101B-9397-08002B2CF9AE}" pid="3" name="_ExtendedDescription">
    <vt:lpwstr/>
  </property>
</Properties>
</file>